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849" r:id="rId2"/>
    <p:sldId id="867" r:id="rId3"/>
    <p:sldId id="512" r:id="rId4"/>
    <p:sldId id="502" r:id="rId5"/>
    <p:sldId id="924" r:id="rId6"/>
    <p:sldId id="868" r:id="rId7"/>
    <p:sldId id="857" r:id="rId8"/>
    <p:sldId id="930" r:id="rId9"/>
    <p:sldId id="932" r:id="rId10"/>
    <p:sldId id="1014" r:id="rId11"/>
    <p:sldId id="944" r:id="rId12"/>
    <p:sldId id="938" r:id="rId13"/>
    <p:sldId id="952" r:id="rId14"/>
    <p:sldId id="946" r:id="rId15"/>
    <p:sldId id="955" r:id="rId16"/>
    <p:sldId id="945" r:id="rId17"/>
    <p:sldId id="953" r:id="rId18"/>
    <p:sldId id="957" r:id="rId19"/>
    <p:sldId id="987" r:id="rId20"/>
    <p:sldId id="988" r:id="rId21"/>
    <p:sldId id="1000" r:id="rId22"/>
    <p:sldId id="990" r:id="rId23"/>
    <p:sldId id="991" r:id="rId24"/>
    <p:sldId id="992" r:id="rId25"/>
    <p:sldId id="994" r:id="rId26"/>
    <p:sldId id="993" r:id="rId27"/>
    <p:sldId id="995" r:id="rId28"/>
    <p:sldId id="997" r:id="rId29"/>
    <p:sldId id="998" r:id="rId30"/>
    <p:sldId id="999" r:id="rId31"/>
    <p:sldId id="1004" r:id="rId32"/>
    <p:sldId id="1013" r:id="rId33"/>
    <p:sldId id="1003" r:id="rId34"/>
    <p:sldId id="556" r:id="rId35"/>
    <p:sldId id="555" r:id="rId36"/>
    <p:sldId id="1008" r:id="rId37"/>
    <p:sldId id="1009" r:id="rId38"/>
    <p:sldId id="1010" r:id="rId39"/>
    <p:sldId id="1005" r:id="rId40"/>
    <p:sldId id="1012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250" autoAdjust="0"/>
    <p:restoredTop sz="94660"/>
  </p:normalViewPr>
  <p:slideViewPr>
    <p:cSldViewPr snapToGrid="0">
      <p:cViewPr>
        <p:scale>
          <a:sx n="60" d="100"/>
          <a:sy n="60" d="100"/>
        </p:scale>
        <p:origin x="1171" y="5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2402-A789-4403-AAA1-6E8E70DD0EF9}" type="datetimeFigureOut">
              <a:rPr lang="nl-NL" smtClean="0"/>
              <a:t>19-11-2023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DC47-0A69-40C5-A714-21E5681584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4429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2402-A789-4403-AAA1-6E8E70DD0EF9}" type="datetimeFigureOut">
              <a:rPr lang="nl-NL" smtClean="0"/>
              <a:t>19-11-2023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DC47-0A69-40C5-A714-21E5681584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6335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2402-A789-4403-AAA1-6E8E70DD0EF9}" type="datetimeFigureOut">
              <a:rPr lang="nl-NL" smtClean="0"/>
              <a:t>19-11-2023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DC47-0A69-40C5-A714-21E5681584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29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2402-A789-4403-AAA1-6E8E70DD0EF9}" type="datetimeFigureOut">
              <a:rPr lang="nl-NL" smtClean="0"/>
              <a:t>19-11-2023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DC47-0A69-40C5-A714-21E568158464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4692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2402-A789-4403-AAA1-6E8E70DD0EF9}" type="datetimeFigureOut">
              <a:rPr lang="nl-NL" smtClean="0"/>
              <a:t>19-11-2023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DC47-0A69-40C5-A714-21E5681584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4706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2402-A789-4403-AAA1-6E8E70DD0EF9}" type="datetimeFigureOut">
              <a:rPr lang="nl-NL" smtClean="0"/>
              <a:t>19-11-2023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DC47-0A69-40C5-A714-21E5681584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39632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2402-A789-4403-AAA1-6E8E70DD0EF9}" type="datetimeFigureOut">
              <a:rPr lang="nl-NL" smtClean="0"/>
              <a:t>19-11-2023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DC47-0A69-40C5-A714-21E5681584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00684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2402-A789-4403-AAA1-6E8E70DD0EF9}" type="datetimeFigureOut">
              <a:rPr lang="nl-NL" smtClean="0"/>
              <a:t>19-11-2023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DC47-0A69-40C5-A714-21E5681584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1505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2402-A789-4403-AAA1-6E8E70DD0EF9}" type="datetimeFigureOut">
              <a:rPr lang="nl-NL" smtClean="0"/>
              <a:t>19-11-2023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DC47-0A69-40C5-A714-21E5681584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7812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2402-A789-4403-AAA1-6E8E70DD0EF9}" type="datetimeFigureOut">
              <a:rPr lang="nl-NL" smtClean="0"/>
              <a:t>19-11-2023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DC47-0A69-40C5-A714-21E5681584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2913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2402-A789-4403-AAA1-6E8E70DD0EF9}" type="datetimeFigureOut">
              <a:rPr lang="nl-NL" smtClean="0"/>
              <a:t>19-11-2023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DC47-0A69-40C5-A714-21E5681584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4835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2402-A789-4403-AAA1-6E8E70DD0EF9}" type="datetimeFigureOut">
              <a:rPr lang="nl-NL" smtClean="0"/>
              <a:t>19-11-2023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DC47-0A69-40C5-A714-21E5681584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1896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2402-A789-4403-AAA1-6E8E70DD0EF9}" type="datetimeFigureOut">
              <a:rPr lang="nl-NL" smtClean="0"/>
              <a:t>19-11-2023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DC47-0A69-40C5-A714-21E5681584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3591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2402-A789-4403-AAA1-6E8E70DD0EF9}" type="datetimeFigureOut">
              <a:rPr lang="nl-NL" smtClean="0"/>
              <a:t>19-11-2023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DC47-0A69-40C5-A714-21E5681584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1105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2402-A789-4403-AAA1-6E8E70DD0EF9}" type="datetimeFigureOut">
              <a:rPr lang="nl-NL" smtClean="0"/>
              <a:t>19-11-2023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DC47-0A69-40C5-A714-21E5681584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2290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2402-A789-4403-AAA1-6E8E70DD0EF9}" type="datetimeFigureOut">
              <a:rPr lang="nl-NL" smtClean="0"/>
              <a:t>19-11-2023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DC47-0A69-40C5-A714-21E5681584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9077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82402-A789-4403-AAA1-6E8E70DD0EF9}" type="datetimeFigureOut">
              <a:rPr lang="nl-NL" smtClean="0"/>
              <a:t>19-11-2023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9DC47-0A69-40C5-A714-21E5681584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187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82402-A789-4403-AAA1-6E8E70DD0EF9}" type="datetimeFigureOut">
              <a:rPr lang="nl-NL" smtClean="0"/>
              <a:t>19-11-2023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9DC47-0A69-40C5-A714-21E5681584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6521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043E67-4180-AECF-2D75-00F72E5CC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0"/>
            <a:ext cx="10353761" cy="1326321"/>
          </a:xfrm>
        </p:spPr>
        <p:txBody>
          <a:bodyPr>
            <a:normAutofit/>
          </a:bodyPr>
          <a:lstStyle/>
          <a:p>
            <a:r>
              <a:rPr lang="nl-NL" sz="4400" dirty="0">
                <a:highlight>
                  <a:srgbClr val="800000"/>
                </a:highlight>
              </a:rPr>
              <a:t>In de </a:t>
            </a:r>
            <a:r>
              <a:rPr lang="nl-NL" sz="4400" dirty="0" err="1">
                <a:highlight>
                  <a:srgbClr val="800000"/>
                </a:highlight>
              </a:rPr>
              <a:t>plenda</a:t>
            </a:r>
            <a:endParaRPr lang="nl-NL" sz="4400" dirty="0">
              <a:highlight>
                <a:srgbClr val="800000"/>
              </a:highlight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F717D5B-C59F-EF80-B583-65B70852F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39700" y="1326320"/>
            <a:ext cx="12674600" cy="6611180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nl-NL" sz="6400" dirty="0">
                <a:highlight>
                  <a:srgbClr val="800000"/>
                </a:highlight>
              </a:rPr>
              <a:t>Maandag 27 november</a:t>
            </a:r>
          </a:p>
          <a:p>
            <a:pPr algn="ctr"/>
            <a:r>
              <a:rPr lang="nl-NL" sz="6400" dirty="0">
                <a:highlight>
                  <a:srgbClr val="800000"/>
                </a:highlight>
              </a:rPr>
              <a:t>Grammaticaopdracht voor een bonuspunt.</a:t>
            </a:r>
          </a:p>
          <a:p>
            <a:pPr marL="0" indent="0" algn="ctr">
              <a:buNone/>
            </a:pPr>
            <a:endParaRPr lang="nl-NL" sz="6400" dirty="0">
              <a:highlight>
                <a:srgbClr val="800000"/>
              </a:highlight>
            </a:endParaRPr>
          </a:p>
          <a:p>
            <a:pPr marL="0" indent="0" algn="ctr">
              <a:buNone/>
            </a:pPr>
            <a:r>
              <a:rPr lang="nl-NL" sz="6400" dirty="0">
                <a:highlight>
                  <a:srgbClr val="800000"/>
                </a:highlight>
              </a:rPr>
              <a:t>Leren: </a:t>
            </a:r>
          </a:p>
          <a:p>
            <a:pPr marL="0" indent="0" algn="ctr">
              <a:buNone/>
            </a:pPr>
            <a:r>
              <a:rPr lang="nl-NL" sz="6400" dirty="0">
                <a:highlight>
                  <a:srgbClr val="800000"/>
                </a:highlight>
              </a:rPr>
              <a:t>Herhaling: grammatica en spelling hoofdstuk 1</a:t>
            </a:r>
          </a:p>
          <a:p>
            <a:pPr marL="0" indent="0" algn="ctr">
              <a:buNone/>
            </a:pPr>
            <a:r>
              <a:rPr lang="nl-NL" sz="6400" dirty="0">
                <a:highlight>
                  <a:srgbClr val="800000"/>
                </a:highlight>
              </a:rPr>
              <a:t>Grammatica 2.7 en 2.8</a:t>
            </a:r>
          </a:p>
          <a:p>
            <a:pPr marL="0" indent="0" algn="ctr">
              <a:buNone/>
            </a:pPr>
            <a:r>
              <a:rPr lang="nl-NL" sz="6400" dirty="0">
                <a:highlight>
                  <a:srgbClr val="800000"/>
                </a:highlight>
              </a:rPr>
              <a:t>Spelling 2.9</a:t>
            </a:r>
          </a:p>
          <a:p>
            <a:pPr marL="0" indent="0" algn="ctr">
              <a:buNone/>
            </a:pPr>
            <a:br>
              <a:rPr lang="nl-NL" sz="4000" dirty="0">
                <a:highlight>
                  <a:srgbClr val="800000"/>
                </a:highlight>
              </a:rPr>
            </a:br>
            <a:endParaRPr lang="nl-NL" sz="4000" dirty="0">
              <a:highlight>
                <a:srgbClr val="800000"/>
              </a:highlight>
            </a:endParaRP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2A799C9A-DD3D-7DDC-5594-792C52967CF2}"/>
              </a:ext>
            </a:extLst>
          </p:cNvPr>
          <p:cNvSpPr txBox="1">
            <a:spLocks/>
          </p:cNvSpPr>
          <p:nvPr/>
        </p:nvSpPr>
        <p:spPr>
          <a:xfrm>
            <a:off x="16025" y="2540464"/>
            <a:ext cx="12149299" cy="4498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ctr"/>
            <a:br>
              <a:rPr lang="nl-NL" sz="5400" dirty="0">
                <a:highlight>
                  <a:srgbClr val="800000"/>
                </a:highlight>
              </a:rPr>
            </a:br>
            <a:endParaRPr lang="nl-NL" sz="5400" dirty="0">
              <a:highlight>
                <a:srgbClr val="80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526775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1B82DD-D187-2EAD-B39D-1DE7B4017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2B50B3-DD95-5717-EA4B-91FA283C3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9570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A6172D-B54C-4382-9228-EFD2F5133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301" y="-177800"/>
            <a:ext cx="10353761" cy="1326321"/>
          </a:xfrm>
        </p:spPr>
        <p:txBody>
          <a:bodyPr/>
          <a:lstStyle/>
          <a:p>
            <a:r>
              <a:rPr lang="nl-NL" sz="3600" dirty="0">
                <a:highlight>
                  <a:srgbClr val="800000"/>
                </a:highlight>
              </a:rPr>
              <a:t>Even herhalen</a:t>
            </a:r>
            <a:endParaRPr lang="nl-NL" dirty="0">
              <a:highlight>
                <a:srgbClr val="800000"/>
              </a:highlight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503BF6-38C1-4E6B-AE21-F4EDC6FD7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581" y="1034221"/>
            <a:ext cx="12096845" cy="5823779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nl-NL" sz="36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Waaruit bestaat het </a:t>
            </a:r>
            <a:r>
              <a:rPr lang="nl-NL" sz="36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werkwoordelijk gezegde</a:t>
            </a:r>
            <a:r>
              <a:rPr lang="nl-NL" sz="36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6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Wat vragen we ons af om het </a:t>
            </a:r>
            <a:r>
              <a:rPr lang="nl-NL" sz="36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lijdend voorwerp </a:t>
            </a:r>
            <a:r>
              <a:rPr lang="nl-NL" sz="36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 vinden?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Verdeel de volgende zinnen in zinsdelen en noteer de </a:t>
            </a:r>
            <a:r>
              <a:rPr lang="nl-NL" sz="3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pv, </a:t>
            </a:r>
            <a:r>
              <a:rPr lang="nl-NL" sz="3200" b="1" dirty="0" err="1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wwg</a:t>
            </a:r>
            <a:r>
              <a:rPr lang="nl-NL" sz="3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ow en lv:</a:t>
            </a:r>
          </a:p>
          <a:p>
            <a:pPr marL="971550" lvl="1" indent="-514350">
              <a:buFont typeface="+mj-lt"/>
              <a:buAutoNum type="alphaUcPeriod"/>
            </a:pPr>
            <a:r>
              <a:rPr lang="nl-NL" sz="3400" dirty="0">
                <a:latin typeface="Arial" panose="020B0604020202020204" pitchFamily="34" charset="0"/>
                <a:cs typeface="Arial" panose="020B0604020202020204" pitchFamily="34" charset="0"/>
              </a:rPr>
              <a:t>Sarah </a:t>
            </a:r>
            <a:r>
              <a:rPr lang="nl-NL" sz="3400">
                <a:latin typeface="Arial" panose="020B0604020202020204" pitchFamily="34" charset="0"/>
                <a:cs typeface="Arial" panose="020B0604020202020204" pitchFamily="34" charset="0"/>
              </a:rPr>
              <a:t>heeft haar oma bij Schiphol opgehaald.</a:t>
            </a:r>
            <a:endParaRPr lang="nl-NL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>
              <a:buFont typeface="+mj-lt"/>
              <a:buAutoNum type="alphaUcPeriod"/>
            </a:pPr>
            <a:r>
              <a:rPr lang="nl-NL" sz="3400" dirty="0">
                <a:latin typeface="Arial" panose="020B0604020202020204" pitchFamily="34" charset="0"/>
                <a:cs typeface="Arial" panose="020B0604020202020204" pitchFamily="34" charset="0"/>
              </a:rPr>
              <a:t>Gisteren hebben Daniëlle en Patrick flessen wijn, rum en frisdrank gekocht. </a:t>
            </a:r>
          </a:p>
          <a:p>
            <a:pPr marL="971550" lvl="1" indent="-514350">
              <a:buFont typeface="+mj-lt"/>
              <a:buAutoNum type="alphaUcPeriod"/>
            </a:pPr>
            <a:r>
              <a:rPr lang="nl-NL" sz="3400" dirty="0">
                <a:latin typeface="Arial" panose="020B0604020202020204" pitchFamily="34" charset="0"/>
                <a:cs typeface="Arial" panose="020B0604020202020204" pitchFamily="34" charset="0"/>
              </a:rPr>
              <a:t>Vanaf mijn zesde zat ik al dagen videogames te spelen.</a:t>
            </a:r>
          </a:p>
          <a:p>
            <a:pPr marL="971550" lvl="1" indent="-514350">
              <a:buFont typeface="+mj-lt"/>
              <a:buAutoNum type="alphaUcPeriod"/>
            </a:pPr>
            <a:endParaRPr lang="nl-NL" sz="3400" dirty="0">
              <a:highlight>
                <a:srgbClr val="80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153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6DC45A-3617-4F67-A31B-301572ABC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-206406"/>
            <a:ext cx="10353761" cy="1326321"/>
          </a:xfrm>
        </p:spPr>
        <p:txBody>
          <a:bodyPr/>
          <a:lstStyle/>
          <a:p>
            <a:r>
              <a:rPr lang="nl-NL" dirty="0">
                <a:highlight>
                  <a:srgbClr val="800000"/>
                </a:highlight>
              </a:rPr>
              <a:t>De lesdoelen: na deze les kan je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3B31B8-DEB6-4B0A-90B0-01B452813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21" y="1399833"/>
            <a:ext cx="11984356" cy="6348459"/>
          </a:xfrm>
        </p:spPr>
        <p:txBody>
          <a:bodyPr>
            <a:normAutofit/>
          </a:bodyPr>
          <a:lstStyle/>
          <a:p>
            <a:r>
              <a:rPr lang="nl-NL" sz="48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Het </a:t>
            </a:r>
            <a:r>
              <a:rPr lang="nl-NL" sz="48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werkwoordelijk gezegde </a:t>
            </a:r>
            <a:r>
              <a:rPr lang="nl-NL" sz="48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herkennen in de zin.</a:t>
            </a:r>
          </a:p>
          <a:p>
            <a:r>
              <a:rPr lang="nl-NL" sz="48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Het </a:t>
            </a:r>
            <a:r>
              <a:rPr lang="nl-NL" sz="48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lijdend voorwerp </a:t>
            </a:r>
            <a:r>
              <a:rPr lang="nl-NL" sz="48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herkennen in de zin.</a:t>
            </a:r>
          </a:p>
          <a:p>
            <a:r>
              <a:rPr lang="nl-NL" sz="48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De zinnen in </a:t>
            </a:r>
            <a:r>
              <a:rPr lang="nl-NL" sz="48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zinsdelen</a:t>
            </a:r>
            <a:r>
              <a:rPr lang="nl-NL" sz="48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verdelen.</a:t>
            </a:r>
          </a:p>
          <a:p>
            <a:endParaRPr lang="nl-NL" sz="3600" dirty="0">
              <a:highlight>
                <a:srgbClr val="80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14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A6172D-B54C-4382-9228-EFD2F5133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301" y="-177800"/>
            <a:ext cx="10353761" cy="1326321"/>
          </a:xfrm>
        </p:spPr>
        <p:txBody>
          <a:bodyPr/>
          <a:lstStyle/>
          <a:p>
            <a:r>
              <a:rPr lang="nl-NL" sz="3600" dirty="0">
                <a:highlight>
                  <a:srgbClr val="800000"/>
                </a:highlight>
              </a:rPr>
              <a:t>Controlevragen</a:t>
            </a:r>
            <a:endParaRPr lang="nl-NL" dirty="0">
              <a:highlight>
                <a:srgbClr val="800000"/>
              </a:highlight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503BF6-38C1-4E6B-AE21-F4EDC6FD7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581" y="1034221"/>
            <a:ext cx="12096845" cy="5823779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nl-NL" sz="36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Waaruit bestaat het </a:t>
            </a:r>
            <a:r>
              <a:rPr lang="nl-NL" sz="36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werkwoordelijk gezegde</a:t>
            </a:r>
            <a:r>
              <a:rPr lang="nl-NL" sz="36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6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Wat vragen we ons af om het </a:t>
            </a:r>
            <a:r>
              <a:rPr lang="nl-NL" sz="36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lijdend voorwerp </a:t>
            </a:r>
            <a:r>
              <a:rPr lang="nl-NL" sz="36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 vinden?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Verdeel de volgende zinnen in zinsdelen en noteer de </a:t>
            </a:r>
            <a:r>
              <a:rPr lang="nl-NL" sz="3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pv, </a:t>
            </a:r>
            <a:r>
              <a:rPr lang="nl-NL" sz="3200" b="1" dirty="0" err="1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wwg</a:t>
            </a:r>
            <a:r>
              <a:rPr lang="nl-NL" sz="3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ow en lv:</a:t>
            </a:r>
          </a:p>
          <a:p>
            <a:pPr marL="971550" lvl="1" indent="-514350">
              <a:buFont typeface="+mj-lt"/>
              <a:buAutoNum type="alphaUcPeriod"/>
            </a:pPr>
            <a:r>
              <a:rPr lang="nl-NL" sz="3400" dirty="0">
                <a:latin typeface="Arial" panose="020B0604020202020204" pitchFamily="34" charset="0"/>
                <a:cs typeface="Arial" panose="020B0604020202020204" pitchFamily="34" charset="0"/>
              </a:rPr>
              <a:t>De snoepwinkel heeft een hoop soorten snoep verkocht.</a:t>
            </a:r>
          </a:p>
          <a:p>
            <a:pPr marL="971550" lvl="1" indent="-514350">
              <a:buFont typeface="+mj-lt"/>
              <a:buAutoNum type="alphaUcPeriod"/>
            </a:pPr>
            <a:r>
              <a:rPr lang="nl-NL" sz="3400" dirty="0">
                <a:latin typeface="Arial" panose="020B0604020202020204" pitchFamily="34" charset="0"/>
                <a:cs typeface="Arial" panose="020B0604020202020204" pitchFamily="34" charset="0"/>
              </a:rPr>
              <a:t>Vanochtend heb ik de planten flink wat water gegeven.</a:t>
            </a:r>
          </a:p>
          <a:p>
            <a:pPr marL="971550" lvl="1" indent="-514350">
              <a:buFont typeface="+mj-lt"/>
              <a:buAutoNum type="alphaUcPeriod"/>
            </a:pPr>
            <a:r>
              <a:rPr lang="nl-NL" sz="3400" dirty="0">
                <a:latin typeface="Arial" panose="020B0604020202020204" pitchFamily="34" charset="0"/>
                <a:cs typeface="Arial" panose="020B0604020202020204" pitchFamily="34" charset="0"/>
              </a:rPr>
              <a:t>Gisteren heb ik een sollicitatiebrief aan de Albert Heijn geschreven. </a:t>
            </a:r>
          </a:p>
        </p:txBody>
      </p:sp>
    </p:spTree>
    <p:extLst>
      <p:ext uri="{BB962C8B-B14F-4D97-AF65-F5344CB8AC3E}">
        <p14:creationId xmlns:p14="http://schemas.microsoft.com/office/powerpoint/2010/main" val="41461219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AE669C-FF8D-D20B-BB10-AF53FA949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90B4735-DAC3-0F55-68D0-AED01C75F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4998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A6172D-B54C-4382-9228-EFD2F5133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301" y="-177800"/>
            <a:ext cx="10353761" cy="1326321"/>
          </a:xfrm>
        </p:spPr>
        <p:txBody>
          <a:bodyPr/>
          <a:lstStyle/>
          <a:p>
            <a:r>
              <a:rPr lang="nl-NL" sz="3600" dirty="0">
                <a:highlight>
                  <a:srgbClr val="800000"/>
                </a:highlight>
              </a:rPr>
              <a:t>Even herhalen</a:t>
            </a:r>
            <a:endParaRPr lang="nl-NL" dirty="0">
              <a:highlight>
                <a:srgbClr val="800000"/>
              </a:highlight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503BF6-38C1-4E6B-AE21-F4EDC6FD7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581" y="1034221"/>
            <a:ext cx="12096845" cy="5823779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nl-NL" sz="36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Waaruit bestaat het </a:t>
            </a:r>
            <a:r>
              <a:rPr lang="nl-NL" sz="36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werkwoordelijk gezegde</a:t>
            </a:r>
            <a:r>
              <a:rPr lang="nl-NL" sz="36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6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Wat vragen we ons af om het </a:t>
            </a:r>
            <a:r>
              <a:rPr lang="nl-NL" sz="36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lijdend voorwerp </a:t>
            </a:r>
            <a:r>
              <a:rPr lang="nl-NL" sz="36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 vinden?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Verdeel de volgende zinnen in zinsdelen en noteer de </a:t>
            </a:r>
            <a:r>
              <a:rPr lang="nl-NL" sz="3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pv, </a:t>
            </a:r>
            <a:r>
              <a:rPr lang="nl-NL" sz="3200" b="1" dirty="0" err="1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wwg</a:t>
            </a:r>
            <a:r>
              <a:rPr lang="nl-NL" sz="3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ow en lv:</a:t>
            </a:r>
          </a:p>
          <a:p>
            <a:pPr marL="971550" lvl="1" indent="-514350">
              <a:buFont typeface="+mj-lt"/>
              <a:buAutoNum type="alphaUcPeriod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Mijn opa heeft ooit de Elfstedentocht geschaatst.</a:t>
            </a:r>
          </a:p>
          <a:p>
            <a:pPr marL="971550" lvl="1" indent="-514350">
              <a:buFont typeface="+mj-lt"/>
              <a:buAutoNum type="alphaUcPeriod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Tijdens het schaatsen kreeg hij een harde wind te verduren.</a:t>
            </a:r>
          </a:p>
          <a:p>
            <a:pPr marL="971550" lvl="1" indent="-514350">
              <a:buFont typeface="+mj-lt"/>
              <a:buAutoNum type="alphaUcPeriod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Hij had onder zijn trui een pakketje kranten gestopt.</a:t>
            </a:r>
          </a:p>
        </p:txBody>
      </p:sp>
    </p:spTree>
    <p:extLst>
      <p:ext uri="{BB962C8B-B14F-4D97-AF65-F5344CB8AC3E}">
        <p14:creationId xmlns:p14="http://schemas.microsoft.com/office/powerpoint/2010/main" val="4039247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6DC45A-3617-4F67-A31B-301572ABC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-206406"/>
            <a:ext cx="10353761" cy="1326321"/>
          </a:xfrm>
        </p:spPr>
        <p:txBody>
          <a:bodyPr/>
          <a:lstStyle/>
          <a:p>
            <a:r>
              <a:rPr lang="nl-NL" dirty="0">
                <a:highlight>
                  <a:srgbClr val="800000"/>
                </a:highlight>
              </a:rPr>
              <a:t>De lesdoelen: na deze les kan je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3B31B8-DEB6-4B0A-90B0-01B452813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21" y="1399833"/>
            <a:ext cx="11984356" cy="6348459"/>
          </a:xfrm>
        </p:spPr>
        <p:txBody>
          <a:bodyPr>
            <a:normAutofit/>
          </a:bodyPr>
          <a:lstStyle/>
          <a:p>
            <a:r>
              <a:rPr lang="nl-NL" sz="4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Het </a:t>
            </a:r>
            <a:r>
              <a:rPr lang="nl-NL" sz="44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werkwoordelijk gezegde </a:t>
            </a:r>
            <a:r>
              <a:rPr lang="nl-NL" sz="4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herkennen in de zin.</a:t>
            </a:r>
          </a:p>
          <a:p>
            <a:r>
              <a:rPr lang="nl-NL" sz="4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Het </a:t>
            </a:r>
            <a:r>
              <a:rPr lang="nl-NL" sz="44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lijdend voorwerp </a:t>
            </a:r>
            <a:r>
              <a:rPr lang="nl-NL" sz="4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herkennen in de zin.</a:t>
            </a:r>
          </a:p>
          <a:p>
            <a:r>
              <a:rPr lang="nl-NL" sz="4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De zinnen in </a:t>
            </a:r>
            <a:r>
              <a:rPr lang="nl-NL" sz="44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zinsdelen</a:t>
            </a:r>
            <a:r>
              <a:rPr lang="nl-NL" sz="4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verdelen.</a:t>
            </a:r>
          </a:p>
          <a:p>
            <a:r>
              <a:rPr lang="nl-NL" sz="4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Zelfstandig je huiswerk nakijken.</a:t>
            </a:r>
          </a:p>
          <a:p>
            <a:endParaRPr lang="nl-NL" sz="3600" dirty="0">
              <a:highlight>
                <a:srgbClr val="80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142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A6172D-B54C-4382-9228-EFD2F5133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301" y="-177800"/>
            <a:ext cx="10353761" cy="1326321"/>
          </a:xfrm>
        </p:spPr>
        <p:txBody>
          <a:bodyPr/>
          <a:lstStyle/>
          <a:p>
            <a:r>
              <a:rPr lang="nl-NL" sz="3600" dirty="0">
                <a:highlight>
                  <a:srgbClr val="800000"/>
                </a:highlight>
              </a:rPr>
              <a:t>Controlevragen</a:t>
            </a:r>
            <a:endParaRPr lang="nl-NL" dirty="0">
              <a:highlight>
                <a:srgbClr val="800000"/>
              </a:highlight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503BF6-38C1-4E6B-AE21-F4EDC6FD7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581" y="1034221"/>
            <a:ext cx="12096845" cy="5823779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nl-NL" sz="36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Waaruit bestaat het </a:t>
            </a:r>
            <a:r>
              <a:rPr lang="nl-NL" sz="36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werkwoordelijk gezegde</a:t>
            </a:r>
            <a:r>
              <a:rPr lang="nl-NL" sz="36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6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Wat vragen we ons af om het </a:t>
            </a:r>
            <a:r>
              <a:rPr lang="nl-NL" sz="36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lijdend voorwerp </a:t>
            </a:r>
            <a:r>
              <a:rPr lang="nl-NL" sz="36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 vinden?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Verdeel de volgende zinnen in zinsdelen en noteer de </a:t>
            </a:r>
            <a:r>
              <a:rPr lang="nl-NL" sz="3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pv, </a:t>
            </a:r>
            <a:r>
              <a:rPr lang="nl-NL" sz="3200" b="1" dirty="0" err="1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wwg</a:t>
            </a:r>
            <a:r>
              <a:rPr lang="nl-NL" sz="3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ow en lv:</a:t>
            </a:r>
          </a:p>
          <a:p>
            <a:pPr marL="971550" lvl="1" indent="-514350">
              <a:buFont typeface="+mj-lt"/>
              <a:buAutoNum type="alphaUcPeriod"/>
            </a:pPr>
            <a:r>
              <a:rPr lang="nl-NL" sz="3400" dirty="0">
                <a:latin typeface="Arial" panose="020B0604020202020204" pitchFamily="34" charset="0"/>
                <a:cs typeface="Arial" panose="020B0604020202020204" pitchFamily="34" charset="0"/>
              </a:rPr>
              <a:t>Tessa zat op de bank een spelletje te spelen.</a:t>
            </a:r>
          </a:p>
          <a:p>
            <a:pPr marL="971550" lvl="1" indent="-514350">
              <a:buFont typeface="+mj-lt"/>
              <a:buAutoNum type="alphaUcPeriod"/>
            </a:pPr>
            <a:r>
              <a:rPr lang="nl-NL" sz="3400" dirty="0">
                <a:latin typeface="Arial" panose="020B0604020202020204" pitchFamily="34" charset="0"/>
                <a:cs typeface="Arial" panose="020B0604020202020204" pitchFamily="34" charset="0"/>
              </a:rPr>
              <a:t>In paniek begon de jongen te verdrinken.</a:t>
            </a:r>
          </a:p>
          <a:p>
            <a:pPr marL="971550" lvl="1" indent="-514350">
              <a:buFont typeface="+mj-lt"/>
              <a:buAutoNum type="alphaUcPeriod"/>
            </a:pPr>
            <a:r>
              <a:rPr lang="nl-NL" sz="3400" dirty="0">
                <a:latin typeface="Arial" panose="020B0604020202020204" pitchFamily="34" charset="0"/>
                <a:cs typeface="Arial" panose="020B0604020202020204" pitchFamily="34" charset="0"/>
              </a:rPr>
              <a:t>De planten zijn al een tijd aan het rotten.</a:t>
            </a:r>
          </a:p>
        </p:txBody>
      </p:sp>
    </p:spTree>
    <p:extLst>
      <p:ext uri="{BB962C8B-B14F-4D97-AF65-F5344CB8AC3E}">
        <p14:creationId xmlns:p14="http://schemas.microsoft.com/office/powerpoint/2010/main" val="28167468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5DBD67-AAC4-3904-0872-1E931E750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955FD7-38B4-50D1-81DE-920788D6F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2228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A6172D-B54C-4382-9228-EFD2F5133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301" y="-177800"/>
            <a:ext cx="10353761" cy="1326321"/>
          </a:xfrm>
        </p:spPr>
        <p:txBody>
          <a:bodyPr/>
          <a:lstStyle/>
          <a:p>
            <a:r>
              <a:rPr lang="nl-NL" sz="3600" dirty="0">
                <a:highlight>
                  <a:srgbClr val="800000"/>
                </a:highlight>
              </a:rPr>
              <a:t>Even herhalen</a:t>
            </a:r>
            <a:endParaRPr lang="nl-NL" dirty="0">
              <a:highlight>
                <a:srgbClr val="800000"/>
              </a:highlight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503BF6-38C1-4E6B-AE21-F4EDC6FD7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581" y="1034221"/>
            <a:ext cx="12096845" cy="5823779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nl-NL" sz="36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Waaruit bestaat het </a:t>
            </a:r>
            <a:r>
              <a:rPr lang="nl-NL" sz="36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werkwoordelijk gezegde</a:t>
            </a:r>
            <a:r>
              <a:rPr lang="nl-NL" sz="36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6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Wat vragen we ons af om het </a:t>
            </a:r>
            <a:r>
              <a:rPr lang="nl-NL" sz="36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lijdend voorwerp </a:t>
            </a:r>
            <a:r>
              <a:rPr lang="nl-NL" sz="36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 vinden?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Verdeel de volgende zinnen in zinsdelen en noteer de </a:t>
            </a:r>
            <a:r>
              <a:rPr lang="nl-NL" sz="3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pv, </a:t>
            </a:r>
            <a:r>
              <a:rPr lang="nl-NL" sz="3200" b="1" dirty="0" err="1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wwg</a:t>
            </a:r>
            <a:r>
              <a:rPr lang="nl-NL" sz="3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ow en lv:</a:t>
            </a:r>
          </a:p>
          <a:p>
            <a:pPr marL="971550" lvl="1" indent="-514350">
              <a:buFont typeface="+mj-lt"/>
              <a:buAutoNum type="alphaUcPeriod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Mijn opa heeft ooit de Elfstedentocht geschaatst.</a:t>
            </a:r>
          </a:p>
          <a:p>
            <a:pPr marL="971550" lvl="1" indent="-514350">
              <a:buFont typeface="+mj-lt"/>
              <a:buAutoNum type="alphaUcPeriod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Tijdens het schaatsen kreeg hij een harde wind te verduren.</a:t>
            </a:r>
          </a:p>
          <a:p>
            <a:pPr marL="971550" lvl="1" indent="-514350">
              <a:buFont typeface="+mj-lt"/>
              <a:buAutoNum type="alphaUcPeriod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Hij had onder zijn trui een pakketje kranten gestopt.</a:t>
            </a:r>
          </a:p>
        </p:txBody>
      </p:sp>
    </p:spTree>
    <p:extLst>
      <p:ext uri="{BB962C8B-B14F-4D97-AF65-F5344CB8AC3E}">
        <p14:creationId xmlns:p14="http://schemas.microsoft.com/office/powerpoint/2010/main" val="3296181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6DC45A-3617-4F67-A31B-301572ABC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1" cy="1326321"/>
          </a:xfrm>
        </p:spPr>
        <p:txBody>
          <a:bodyPr>
            <a:normAutofit/>
          </a:bodyPr>
          <a:lstStyle/>
          <a:p>
            <a:r>
              <a:rPr lang="nl-NL" sz="4400" dirty="0">
                <a:highlight>
                  <a:srgbClr val="800000"/>
                </a:highlight>
              </a:rPr>
              <a:t>Even herhalen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3B31B8-DEB6-4B0A-90B0-01B452813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049" y="1438184"/>
            <a:ext cx="10885817" cy="5094303"/>
          </a:xfrm>
        </p:spPr>
        <p:txBody>
          <a:bodyPr>
            <a:normAutofit fontScale="92500"/>
          </a:bodyPr>
          <a:lstStyle/>
          <a:p>
            <a:pPr marL="742950" indent="-742950">
              <a:buFont typeface="+mj-lt"/>
              <a:buAutoNum type="arabicPeriod"/>
            </a:pPr>
            <a:r>
              <a:rPr lang="nl-NL" sz="4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Met welke drie proeven kunnen we de </a:t>
            </a:r>
            <a:r>
              <a:rPr lang="nl-NL" sz="44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persoonsvorm</a:t>
            </a:r>
            <a:r>
              <a:rPr lang="nl-NL" sz="4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vinden?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4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Hoe vinden we het </a:t>
            </a:r>
            <a:r>
              <a:rPr lang="nl-NL" sz="44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onderwerp</a:t>
            </a:r>
            <a:r>
              <a:rPr lang="nl-NL" sz="4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in de zin?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4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Hoe herken je een </a:t>
            </a:r>
            <a:r>
              <a:rPr lang="nl-NL" sz="44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zelfstandig naamwoord</a:t>
            </a:r>
            <a:r>
              <a:rPr lang="nl-NL" sz="4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4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Geef een voorbeeld van een </a:t>
            </a:r>
            <a:r>
              <a:rPr lang="nl-NL" sz="44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werkwoord.</a:t>
            </a:r>
            <a:endParaRPr lang="nl-NL" sz="4400" dirty="0">
              <a:highlight>
                <a:srgbClr val="80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7439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6DC45A-3617-4F67-A31B-301572ABC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-206406"/>
            <a:ext cx="10353761" cy="1326321"/>
          </a:xfrm>
        </p:spPr>
        <p:txBody>
          <a:bodyPr/>
          <a:lstStyle/>
          <a:p>
            <a:r>
              <a:rPr lang="nl-NL" dirty="0">
                <a:highlight>
                  <a:srgbClr val="800000"/>
                </a:highlight>
              </a:rPr>
              <a:t>De lesdoelen: na deze les kan je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3B31B8-DEB6-4B0A-90B0-01B452813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644" y="1417762"/>
            <a:ext cx="11984356" cy="6348459"/>
          </a:xfrm>
        </p:spPr>
        <p:txBody>
          <a:bodyPr>
            <a:normAutofit/>
          </a:bodyPr>
          <a:lstStyle/>
          <a:p>
            <a:r>
              <a:rPr lang="nl-NL" sz="4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Het verschil benoemen tussen </a:t>
            </a:r>
            <a:r>
              <a:rPr lang="nl-NL" sz="40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zinsontleding</a:t>
            </a:r>
            <a:r>
              <a:rPr lang="nl-NL" sz="4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nl-NL" sz="40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woordsoort benoeming</a:t>
            </a:r>
            <a:r>
              <a:rPr lang="nl-NL" sz="4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nl-NL" sz="4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Voorbeelden geven van </a:t>
            </a:r>
            <a:r>
              <a:rPr lang="nl-NL" sz="40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voorzetsels </a:t>
            </a:r>
            <a:r>
              <a:rPr lang="nl-NL" sz="4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nl-NL" sz="40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bijvoeglijk naamwoorden</a:t>
            </a:r>
            <a:r>
              <a:rPr lang="nl-NL" sz="4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nl-NL" sz="4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Het </a:t>
            </a:r>
            <a:r>
              <a:rPr lang="nl-NL" sz="40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bijvoeglijk naamwoorden </a:t>
            </a:r>
            <a:r>
              <a:rPr lang="nl-NL" sz="4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nl-NL" sz="40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voorzetsels </a:t>
            </a:r>
            <a:r>
              <a:rPr lang="nl-NL" sz="4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in de zinnen herkennen.</a:t>
            </a:r>
          </a:p>
          <a:p>
            <a:endParaRPr lang="nl-NL" sz="3600" dirty="0">
              <a:highlight>
                <a:srgbClr val="80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871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55FEF9-CB1E-3818-97C6-9435471F1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" y="304800"/>
            <a:ext cx="11785599" cy="1326321"/>
          </a:xfrm>
        </p:spPr>
        <p:txBody>
          <a:bodyPr>
            <a:noAutofit/>
          </a:bodyPr>
          <a:lstStyle/>
          <a:p>
            <a:r>
              <a:rPr lang="nl-NL" sz="4000" dirty="0">
                <a:highlight>
                  <a:srgbClr val="800000"/>
                </a:highlight>
              </a:rPr>
              <a:t>Grammatica: </a:t>
            </a:r>
            <a:br>
              <a:rPr lang="nl-NL" sz="4000" dirty="0">
                <a:highlight>
                  <a:srgbClr val="800000"/>
                </a:highlight>
              </a:rPr>
            </a:br>
            <a:r>
              <a:rPr lang="nl-NL" sz="4000" dirty="0">
                <a:solidFill>
                  <a:srgbClr val="FFFF00"/>
                </a:solidFill>
                <a:highlight>
                  <a:srgbClr val="800000"/>
                </a:highlight>
              </a:rPr>
              <a:t>Zinsontleding</a:t>
            </a:r>
            <a:r>
              <a:rPr lang="nl-NL" sz="4000" dirty="0">
                <a:highlight>
                  <a:srgbClr val="800000"/>
                </a:highlight>
              </a:rPr>
              <a:t> en </a:t>
            </a:r>
            <a:r>
              <a:rPr lang="nl-NL" sz="4000" dirty="0">
                <a:solidFill>
                  <a:srgbClr val="FFFF00"/>
                </a:solidFill>
                <a:highlight>
                  <a:srgbClr val="800000"/>
                </a:highlight>
              </a:rPr>
              <a:t>woordsoort benoeming</a:t>
            </a:r>
            <a:r>
              <a:rPr lang="nl-NL" sz="4000" dirty="0">
                <a:highlight>
                  <a:srgbClr val="800000"/>
                </a:highlight>
              </a:rPr>
              <a:t>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1B64E5-C9A0-4539-5E5C-1B9BBB13E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094" y="2464364"/>
            <a:ext cx="11468705" cy="427933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4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Wat doe je bij </a:t>
            </a:r>
            <a:r>
              <a:rPr lang="nl-NL" sz="4400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zinsontleding</a:t>
            </a:r>
            <a:r>
              <a:rPr lang="nl-NL" sz="4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4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Wat doe je bij </a:t>
            </a:r>
            <a:r>
              <a:rPr lang="nl-NL" sz="4400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woordsoort benoeming</a:t>
            </a:r>
            <a:r>
              <a:rPr lang="nl-NL" sz="4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4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Wat is het verschil tussen deze twee grammaticaonderdelen?</a:t>
            </a:r>
          </a:p>
        </p:txBody>
      </p:sp>
    </p:spTree>
    <p:extLst>
      <p:ext uri="{BB962C8B-B14F-4D97-AF65-F5344CB8AC3E}">
        <p14:creationId xmlns:p14="http://schemas.microsoft.com/office/powerpoint/2010/main" val="5565263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990B02-80E3-7401-0A8A-B4C27AA22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170330"/>
            <a:ext cx="10353761" cy="1326321"/>
          </a:xfrm>
        </p:spPr>
        <p:txBody>
          <a:bodyPr>
            <a:normAutofit/>
          </a:bodyPr>
          <a:lstStyle/>
          <a:p>
            <a:r>
              <a:rPr lang="nl-NL" sz="5400" dirty="0">
                <a:highlight>
                  <a:srgbClr val="800000"/>
                </a:highlight>
              </a:rPr>
              <a:t>Kiezen: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344910-8A77-7E1F-270A-697EA1121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828799"/>
            <a:ext cx="10353762" cy="4536141"/>
          </a:xfrm>
        </p:spPr>
        <p:txBody>
          <a:bodyPr>
            <a:normAutofit lnSpcReduction="10000"/>
          </a:bodyPr>
          <a:lstStyle/>
          <a:p>
            <a:pPr algn="ctr"/>
            <a:r>
              <a:rPr lang="nl-NL" sz="4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Meeluisteren en meedoen met de theorie-uitleg </a:t>
            </a:r>
            <a:r>
              <a:rPr lang="nl-NL" sz="4000" b="1" i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voorzetsels</a:t>
            </a:r>
            <a:r>
              <a:rPr lang="nl-NL" sz="4000" i="1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4000" b="1" i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en bijvoeglijk naamwoorden</a:t>
            </a:r>
            <a:r>
              <a:rPr lang="nl-NL" sz="4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buNone/>
            </a:pPr>
            <a:r>
              <a:rPr lang="nl-NL" sz="4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</a:p>
          <a:p>
            <a:pPr algn="ctr"/>
            <a:r>
              <a:rPr lang="nl-NL" sz="4000" dirty="0">
                <a:highlight>
                  <a:srgbClr val="00008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Zelfstandig </a:t>
            </a:r>
            <a:r>
              <a:rPr lang="nl-NL" sz="4000" b="0" dirty="0">
                <a:highlight>
                  <a:srgbClr val="00008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opdrachten maken: 1, 4, 5, 9, 10 en 12 (blz. 118 t/m 122)</a:t>
            </a:r>
            <a:endParaRPr lang="nl-NL" sz="4000" dirty="0">
              <a:highlight>
                <a:srgbClr val="00008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9862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AF7FCD-1158-440E-8F50-F15C0F5E52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13525" y="907791"/>
            <a:ext cx="10370575" cy="5042418"/>
          </a:xfrm>
        </p:spPr>
        <p:txBody>
          <a:bodyPr>
            <a:noAutofit/>
          </a:bodyPr>
          <a:lstStyle/>
          <a:p>
            <a:r>
              <a:rPr lang="nl-NL" sz="6000" dirty="0">
                <a:highlight>
                  <a:srgbClr val="800000"/>
                </a:highlight>
              </a:rPr>
              <a:t>Theorie:</a:t>
            </a:r>
            <a:br>
              <a:rPr lang="nl-NL" sz="6000" dirty="0">
                <a:highlight>
                  <a:srgbClr val="800000"/>
                </a:highlight>
              </a:rPr>
            </a:br>
            <a:br>
              <a:rPr lang="nl-NL" sz="6000" dirty="0">
                <a:highlight>
                  <a:srgbClr val="800000"/>
                </a:highlight>
              </a:rPr>
            </a:br>
            <a:r>
              <a:rPr lang="nl-NL" sz="6000" dirty="0">
                <a:solidFill>
                  <a:srgbClr val="FFFF00"/>
                </a:solidFill>
                <a:highlight>
                  <a:srgbClr val="800000"/>
                </a:highlight>
              </a:rPr>
              <a:t>bijvoeglijk naamwoord</a:t>
            </a:r>
            <a:br>
              <a:rPr lang="nl-NL" sz="6000" dirty="0">
                <a:solidFill>
                  <a:srgbClr val="FFFF00"/>
                </a:solidFill>
                <a:highlight>
                  <a:srgbClr val="800000"/>
                </a:highlight>
              </a:rPr>
            </a:br>
            <a:r>
              <a:rPr lang="nl-NL" sz="6000" dirty="0">
                <a:highlight>
                  <a:srgbClr val="800000"/>
                </a:highlight>
              </a:rPr>
              <a:t>en </a:t>
            </a:r>
            <a:br>
              <a:rPr lang="nl-NL" sz="6000" dirty="0">
                <a:highlight>
                  <a:srgbClr val="800000"/>
                </a:highlight>
              </a:rPr>
            </a:br>
            <a:r>
              <a:rPr lang="nl-NL" sz="6000" dirty="0">
                <a:solidFill>
                  <a:srgbClr val="FFFF00"/>
                </a:solidFill>
                <a:highlight>
                  <a:srgbClr val="800000"/>
                </a:highlight>
              </a:rPr>
              <a:t>voorzetsels</a:t>
            </a:r>
          </a:p>
        </p:txBody>
      </p:sp>
      <p:pic>
        <p:nvPicPr>
          <p:cNvPr id="4" name="Picture 2" descr="Theorie – De school voor Praktijkonderwijs De Poort">
            <a:extLst>
              <a:ext uri="{FF2B5EF4-FFF2-40B4-BE49-F238E27FC236}">
                <a16:creationId xmlns:a16="http://schemas.microsoft.com/office/drawing/2014/main" id="{3B1B8EDC-5CED-45E7-BD3F-309CF2D3DD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92" y="50799"/>
            <a:ext cx="2788920" cy="278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88660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A6172D-B54C-4382-9228-EFD2F5133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301" y="0"/>
            <a:ext cx="10353761" cy="1326321"/>
          </a:xfrm>
        </p:spPr>
        <p:txBody>
          <a:bodyPr/>
          <a:lstStyle/>
          <a:p>
            <a:r>
              <a:rPr lang="nl-NL" dirty="0">
                <a:solidFill>
                  <a:srgbClr val="FFFF00"/>
                </a:solidFill>
                <a:highlight>
                  <a:srgbClr val="800000"/>
                </a:highlight>
              </a:rPr>
              <a:t>Bijvoeglijk naamwoord </a:t>
            </a:r>
            <a:r>
              <a:rPr lang="nl-NL" dirty="0">
                <a:highlight>
                  <a:srgbClr val="800000"/>
                </a:highlight>
              </a:rPr>
              <a:t>(blz. 119)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503BF6-38C1-4E6B-AE21-F4EDC6FD7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795" y="1326321"/>
            <a:ext cx="12096845" cy="5637320"/>
          </a:xfrm>
        </p:spPr>
        <p:txBody>
          <a:bodyPr>
            <a:normAutofit/>
          </a:bodyPr>
          <a:lstStyle/>
          <a:p>
            <a:r>
              <a:rPr lang="nl-NL" b="1" dirty="0">
                <a:solidFill>
                  <a:srgbClr val="FFFF00"/>
                </a:solidFill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Bijvoeglijk naamwoord: </a:t>
            </a:r>
            <a:r>
              <a:rPr lang="nl-NL" dirty="0"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zegt iets over een </a:t>
            </a:r>
            <a:r>
              <a:rPr lang="nl-NL" b="1" dirty="0">
                <a:solidFill>
                  <a:srgbClr val="FFFF00"/>
                </a:solidFill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zelfstandig naamwoord</a:t>
            </a:r>
            <a:r>
              <a:rPr lang="nl-NL" b="1" dirty="0"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nl-NL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sz="20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gezonde</a:t>
            </a:r>
            <a:r>
              <a:rPr lang="nl-NL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snack. De </a:t>
            </a:r>
            <a:r>
              <a:rPr lang="nl-NL" sz="20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rode</a:t>
            </a:r>
            <a:r>
              <a:rPr lang="nl-NL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auto. De </a:t>
            </a:r>
            <a:r>
              <a:rPr lang="nl-NL" sz="20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brave</a:t>
            </a:r>
            <a:r>
              <a:rPr lang="nl-NL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leerling.</a:t>
            </a:r>
            <a:endParaRPr lang="nl-NL" sz="2000" b="1" dirty="0">
              <a:solidFill>
                <a:srgbClr val="FFFF00"/>
              </a:solidFill>
              <a:effectLst/>
              <a:highlight>
                <a:srgbClr val="80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Waar vind je de </a:t>
            </a:r>
            <a:r>
              <a:rPr lang="nl-NL" b="1" dirty="0">
                <a:solidFill>
                  <a:srgbClr val="FFFF00"/>
                </a:solidFill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bijvoeglijke naamwoorden</a:t>
            </a:r>
            <a:r>
              <a:rPr lang="nl-NL" dirty="0"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/>
            <a:r>
              <a:rPr lang="nl-NL" dirty="0"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Voor een </a:t>
            </a:r>
            <a:r>
              <a:rPr lang="nl-NL" b="1" dirty="0">
                <a:solidFill>
                  <a:srgbClr val="FFFF00"/>
                </a:solidFill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zelfstandig naamwoord</a:t>
            </a:r>
            <a:r>
              <a:rPr lang="nl-NL" dirty="0"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het </a:t>
            </a:r>
            <a:r>
              <a:rPr lang="nl-NL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enge</a:t>
            </a: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verhaal, de </a:t>
            </a:r>
            <a:r>
              <a:rPr lang="nl-NL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vrolijke</a:t>
            </a: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tuinkabouter, de </a:t>
            </a:r>
            <a:r>
              <a:rPr lang="nl-NL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stoffige</a:t>
            </a: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bank.</a:t>
            </a:r>
          </a:p>
          <a:p>
            <a:pPr lvl="1"/>
            <a:r>
              <a:rPr lang="nl-NL" dirty="0"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Kan ook los in de zin staan;  </a:t>
            </a: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het verhaal was </a:t>
            </a:r>
            <a:r>
              <a:rPr lang="nl-NL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De tuinkabouter keek </a:t>
            </a:r>
            <a:r>
              <a:rPr lang="nl-NL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vrolijk</a:t>
            </a: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De bank was </a:t>
            </a:r>
            <a:r>
              <a:rPr lang="nl-NL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stoffig</a:t>
            </a: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nl-NL" b="1" dirty="0">
                <a:solidFill>
                  <a:srgbClr val="FFFF00"/>
                </a:solidFill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Bijvoeglijke naamwoorden </a:t>
            </a:r>
            <a:r>
              <a:rPr lang="nl-NL" dirty="0"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kunnen op twee manieren worden geschreven:</a:t>
            </a:r>
          </a:p>
          <a:p>
            <a:pPr lvl="1"/>
            <a:r>
              <a:rPr lang="nl-NL" dirty="0"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Ze eindigen vaak op een –e (lange vorm): </a:t>
            </a:r>
            <a:r>
              <a:rPr lang="nl-NL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leuke, blije, interessante, droevige</a:t>
            </a:r>
          </a:p>
          <a:p>
            <a:pPr lvl="1"/>
            <a:r>
              <a:rPr lang="nl-NL" dirty="0"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Ze hebben ook vaak een vorm zonder –e (korte vorm):  </a:t>
            </a:r>
            <a:r>
              <a:rPr lang="nl-NL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leuk, blij, interessant, droevig</a:t>
            </a:r>
          </a:p>
          <a:p>
            <a:r>
              <a:rPr lang="nl-NL" dirty="0"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Er zijn twee soorten </a:t>
            </a:r>
            <a:r>
              <a:rPr lang="nl-NL" b="1" dirty="0">
                <a:solidFill>
                  <a:srgbClr val="FFFF00"/>
                </a:solidFill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bijvoeglijke naamwoorden</a:t>
            </a:r>
            <a:r>
              <a:rPr lang="nl-NL" dirty="0"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/>
            <a:r>
              <a:rPr lang="nl-NL" dirty="0"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‘normale bijvoeglijke naamwoorden’: </a:t>
            </a:r>
            <a:r>
              <a:rPr lang="nl-NL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slimme, smalle, koude.</a:t>
            </a:r>
          </a:p>
          <a:p>
            <a:pPr lvl="1"/>
            <a:r>
              <a:rPr lang="nl-NL" b="1" dirty="0">
                <a:solidFill>
                  <a:srgbClr val="FFFF00"/>
                </a:solidFill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Stoffelijke bijvoeglijke naamwoorden</a:t>
            </a:r>
            <a:r>
              <a:rPr lang="nl-NL" dirty="0"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Deze geven aan waar het zelfstandig naamwoord van is gemaakt (materiaal). Deze soort eindigt meestal op een -n: </a:t>
            </a:r>
            <a:br>
              <a:rPr lang="nl-NL" dirty="0"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houten</a:t>
            </a: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plank, </a:t>
            </a:r>
            <a:r>
              <a:rPr lang="nl-NL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Gouden</a:t>
            </a: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Eeuw, </a:t>
            </a:r>
            <a:r>
              <a:rPr lang="nl-NL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zilveren</a:t>
            </a: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ketting, </a:t>
            </a:r>
            <a:r>
              <a:rPr lang="nl-NL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plastic</a:t>
            </a:r>
            <a:r>
              <a:rPr lang="nl-NL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bakje.</a:t>
            </a:r>
          </a:p>
          <a:p>
            <a:pPr lvl="1"/>
            <a:endParaRPr lang="nl-NL" sz="1600" dirty="0">
              <a:effectLst/>
              <a:highlight>
                <a:srgbClr val="80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nl-NL" sz="1600" dirty="0">
              <a:effectLst/>
              <a:highlight>
                <a:srgbClr val="80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orie – De school voor Praktijkonderwijs De Poort">
            <a:extLst>
              <a:ext uri="{FF2B5EF4-FFF2-40B4-BE49-F238E27FC236}">
                <a16:creationId xmlns:a16="http://schemas.microsoft.com/office/drawing/2014/main" id="{96718DCC-D306-473A-8A55-E814699CC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117600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557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A6172D-B54C-4382-9228-EFD2F5133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301" y="0"/>
            <a:ext cx="10353761" cy="1326321"/>
          </a:xfrm>
        </p:spPr>
        <p:txBody>
          <a:bodyPr/>
          <a:lstStyle/>
          <a:p>
            <a:r>
              <a:rPr lang="nl-NL" dirty="0">
                <a:solidFill>
                  <a:srgbClr val="FFFF00"/>
                </a:solidFill>
                <a:highlight>
                  <a:srgbClr val="800000"/>
                </a:highlight>
              </a:rPr>
              <a:t>voorzetsels </a:t>
            </a:r>
            <a:r>
              <a:rPr lang="nl-NL" dirty="0">
                <a:highlight>
                  <a:srgbClr val="800000"/>
                </a:highlight>
              </a:rPr>
              <a:t>(blz. 121)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503BF6-38C1-4E6B-AE21-F4EDC6FD7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796" y="1326321"/>
            <a:ext cx="8413040" cy="5637320"/>
          </a:xfrm>
        </p:spPr>
        <p:txBody>
          <a:bodyPr>
            <a:normAutofit fontScale="92500"/>
          </a:bodyPr>
          <a:lstStyle/>
          <a:p>
            <a:r>
              <a:rPr lang="nl-NL" sz="3600" b="1" dirty="0">
                <a:solidFill>
                  <a:srgbClr val="FFFF00"/>
                </a:solidFill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Voorzetsels: </a:t>
            </a:r>
            <a:r>
              <a:rPr lang="nl-NL" sz="3600" dirty="0"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geven een plaats of tijd aan.</a:t>
            </a:r>
          </a:p>
          <a:p>
            <a:pPr lvl="1"/>
            <a:r>
              <a:rPr lang="nl-NL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Lever de opdracht </a:t>
            </a:r>
            <a:r>
              <a:rPr lang="nl-NL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vóór</a:t>
            </a:r>
            <a:r>
              <a:rPr lang="nl-NL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23:59 in.</a:t>
            </a:r>
          </a:p>
          <a:p>
            <a:pPr lvl="1"/>
            <a:r>
              <a:rPr lang="nl-NL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Ik sta </a:t>
            </a:r>
            <a:r>
              <a:rPr lang="nl-NL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voor</a:t>
            </a:r>
            <a:r>
              <a:rPr lang="nl-NL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het schoolgebouw.</a:t>
            </a:r>
          </a:p>
          <a:p>
            <a:r>
              <a:rPr lang="nl-NL" sz="2800" b="1" dirty="0">
                <a:solidFill>
                  <a:srgbClr val="FFFF00"/>
                </a:solidFill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Er zijn vele voorzetsels. </a:t>
            </a:r>
            <a:r>
              <a:rPr lang="nl-NL" sz="2800" dirty="0"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Bij de meeste kan je voor </a:t>
            </a:r>
            <a:r>
              <a:rPr lang="nl-NL" sz="2800" b="1" i="1" dirty="0">
                <a:solidFill>
                  <a:srgbClr val="FFFF00"/>
                </a:solidFill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de kooi </a:t>
            </a:r>
            <a:r>
              <a:rPr lang="nl-NL" sz="2800" dirty="0"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zetten.</a:t>
            </a:r>
          </a:p>
          <a:p>
            <a:pPr lvl="1"/>
            <a:r>
              <a:rPr lang="nl-NL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In, achter, onder, op, bij, langs, tegen, aan, door de kooi. </a:t>
            </a:r>
          </a:p>
          <a:p>
            <a:r>
              <a:rPr lang="nl-NL" sz="2800" dirty="0"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Bij </a:t>
            </a:r>
            <a:r>
              <a:rPr lang="nl-NL" sz="2800" b="1" dirty="0">
                <a:solidFill>
                  <a:srgbClr val="FFFF00"/>
                </a:solidFill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voorzetsels </a:t>
            </a:r>
            <a:r>
              <a:rPr lang="nl-NL" sz="2800" dirty="0"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met tijd kan je bijvoorbeeld </a:t>
            </a:r>
            <a:r>
              <a:rPr lang="nl-NL" sz="2800" b="1" dirty="0">
                <a:solidFill>
                  <a:srgbClr val="FFFF00"/>
                </a:solidFill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‘de vakantie’ </a:t>
            </a:r>
            <a:r>
              <a:rPr lang="nl-NL" sz="2800" dirty="0"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ervoor zetten.</a:t>
            </a:r>
          </a:p>
          <a:p>
            <a:pPr lvl="1"/>
            <a:r>
              <a:rPr lang="nl-NL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Tijdens, gedurende, voor, na, tot, sinds de vakantie.</a:t>
            </a:r>
            <a:endParaRPr lang="nl-NL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nl-NL" sz="1600" dirty="0">
              <a:effectLst/>
              <a:highlight>
                <a:srgbClr val="80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orie – De school voor Praktijkonderwijs De Poort">
            <a:extLst>
              <a:ext uri="{FF2B5EF4-FFF2-40B4-BE49-F238E27FC236}">
                <a16:creationId xmlns:a16="http://schemas.microsoft.com/office/drawing/2014/main" id="{96718DCC-D306-473A-8A55-E814699CC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117600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Geen fotobeschrijving beschikbaar.">
            <a:extLst>
              <a:ext uri="{FF2B5EF4-FFF2-40B4-BE49-F238E27FC236}">
                <a16:creationId xmlns:a16="http://schemas.microsoft.com/office/drawing/2014/main" id="{71FE20E1-A663-FFD4-F982-96EAB9F1F56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44" t="8373" r="24873" b="13333"/>
          <a:stretch/>
        </p:blipFill>
        <p:spPr bwMode="auto">
          <a:xfrm>
            <a:off x="8882050" y="2519915"/>
            <a:ext cx="2983012" cy="4093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3586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A6172D-B54C-4382-9228-EFD2F5133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301" y="0"/>
            <a:ext cx="10353761" cy="1326321"/>
          </a:xfrm>
        </p:spPr>
        <p:txBody>
          <a:bodyPr/>
          <a:lstStyle/>
          <a:p>
            <a:r>
              <a:rPr lang="nl-NL" sz="3600" dirty="0">
                <a:highlight>
                  <a:srgbClr val="800000"/>
                </a:highlight>
              </a:rPr>
              <a:t>Even controleren</a:t>
            </a:r>
            <a:endParaRPr lang="nl-NL" dirty="0">
              <a:highlight>
                <a:srgbClr val="800000"/>
              </a:highlight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503BF6-38C1-4E6B-AE21-F4EDC6FD7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581" y="1507749"/>
            <a:ext cx="12096845" cy="563732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nl-NL" sz="3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Wat doen </a:t>
            </a:r>
            <a:r>
              <a:rPr lang="nl-NL" sz="30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bijvoeglijke naamwoorden</a:t>
            </a:r>
            <a:r>
              <a:rPr lang="nl-NL" sz="3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Waar in de zin kunnen </a:t>
            </a:r>
            <a:r>
              <a:rPr lang="nl-NL" sz="30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bijvoeglijke naamwoorden </a:t>
            </a:r>
            <a:r>
              <a:rPr lang="nl-NL" sz="3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staan?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Op welke twee manieren kunnen </a:t>
            </a:r>
            <a:r>
              <a:rPr lang="nl-NL" sz="30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bijvoeglijke naamwoorden </a:t>
            </a:r>
            <a:r>
              <a:rPr lang="nl-NL" sz="3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worden geschreven?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Welke twee </a:t>
            </a:r>
            <a:r>
              <a:rPr lang="nl-NL" sz="3000" i="1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soorten</a:t>
            </a:r>
            <a:r>
              <a:rPr lang="nl-NL" sz="3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30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bijvoeglijke naamwoorden </a:t>
            </a:r>
            <a:r>
              <a:rPr lang="nl-NL" sz="3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zijn er?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Geef 3 voorbeelden van </a:t>
            </a:r>
            <a:r>
              <a:rPr lang="nl-NL" sz="30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voorzetsels</a:t>
            </a:r>
            <a:r>
              <a:rPr lang="nl-NL" sz="3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die een plaats aangeven.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Geef 3 voorbeelden van </a:t>
            </a:r>
            <a:r>
              <a:rPr lang="nl-NL" sz="30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voorzetsels</a:t>
            </a:r>
            <a:r>
              <a:rPr lang="nl-NL" sz="3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die een tijd aangeven.</a:t>
            </a:r>
            <a:endParaRPr lang="nl-NL" sz="3400" dirty="0">
              <a:highlight>
                <a:srgbClr val="80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orie – De school voor Praktijkonderwijs De Poort">
            <a:extLst>
              <a:ext uri="{FF2B5EF4-FFF2-40B4-BE49-F238E27FC236}">
                <a16:creationId xmlns:a16="http://schemas.microsoft.com/office/drawing/2014/main" id="{96718DCC-D306-473A-8A55-E814699CC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117600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64453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A6172D-B54C-4382-9228-EFD2F5133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1" y="-104360"/>
            <a:ext cx="10353761" cy="1326321"/>
          </a:xfrm>
        </p:spPr>
        <p:txBody>
          <a:bodyPr/>
          <a:lstStyle/>
          <a:p>
            <a:r>
              <a:rPr lang="nl-NL" sz="3600" dirty="0">
                <a:highlight>
                  <a:srgbClr val="008000"/>
                </a:highlight>
              </a:rPr>
              <a:t>Antwoorden</a:t>
            </a:r>
            <a:endParaRPr lang="nl-NL" dirty="0">
              <a:highlight>
                <a:srgbClr val="008000"/>
              </a:highlight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503BF6-38C1-4E6B-AE21-F4EDC6FD7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155" y="558800"/>
            <a:ext cx="12096845" cy="6692900"/>
          </a:xfrm>
        </p:spPr>
        <p:txBody>
          <a:bodyPr>
            <a:normAutofit fontScale="925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nl-NL" sz="3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Wat doen </a:t>
            </a:r>
            <a:r>
              <a:rPr lang="nl-NL" sz="30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bijvoeglijke naamwoorden</a:t>
            </a:r>
            <a:r>
              <a:rPr lang="nl-NL" sz="3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br>
              <a:rPr lang="nl-NL" sz="3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3000" dirty="0">
                <a:highlight>
                  <a:srgbClr val="008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Ze zeggen iets over een zelfstandig naamwoord.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Waar in de zin kunnen </a:t>
            </a:r>
            <a:r>
              <a:rPr lang="nl-NL" sz="30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bijvoeglijke naamwoorden </a:t>
            </a:r>
            <a:r>
              <a:rPr lang="nl-NL" sz="3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staan?</a:t>
            </a:r>
            <a:br>
              <a:rPr lang="nl-NL" sz="3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3000" dirty="0">
                <a:highlight>
                  <a:srgbClr val="008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Voor een zelfstandig naamwoord of los in de zin.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Op welke twee manieren kunnen </a:t>
            </a:r>
            <a:r>
              <a:rPr lang="nl-NL" sz="30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bijvoeglijke naamwoorden </a:t>
            </a:r>
            <a:r>
              <a:rPr lang="nl-NL" sz="3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worden geschreven?</a:t>
            </a:r>
            <a:br>
              <a:rPr lang="nl-NL" sz="3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3000" dirty="0">
                <a:highlight>
                  <a:srgbClr val="008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Lange vorm (+ -e) of korte vorm (zonder –e).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Welke twee </a:t>
            </a:r>
            <a:r>
              <a:rPr lang="nl-NL" sz="3000" i="1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soorten</a:t>
            </a:r>
            <a:r>
              <a:rPr lang="nl-NL" sz="3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30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bijvoeglijke naamwoorden </a:t>
            </a:r>
            <a:r>
              <a:rPr lang="nl-NL" sz="3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zijn er?</a:t>
            </a:r>
            <a:br>
              <a:rPr lang="nl-NL" sz="3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3000" dirty="0">
                <a:highlight>
                  <a:srgbClr val="008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‘normale’ en stoffelijke bijvoeglijke naamwoorden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Geef 3 voorbeelden van </a:t>
            </a:r>
            <a:r>
              <a:rPr lang="nl-NL" sz="30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voorzetsels</a:t>
            </a:r>
            <a:r>
              <a:rPr lang="nl-NL" sz="3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die een plaats aangeven.</a:t>
            </a:r>
            <a:br>
              <a:rPr lang="nl-NL" sz="3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3000" dirty="0">
                <a:highlight>
                  <a:srgbClr val="008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Voor, achter, langs, op, onder, door.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Geef 3 voorbeelden van </a:t>
            </a:r>
            <a:r>
              <a:rPr lang="nl-NL" sz="30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voorzetsels</a:t>
            </a:r>
            <a:r>
              <a:rPr lang="nl-NL" sz="3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die een tijd aangeven.</a:t>
            </a:r>
            <a:br>
              <a:rPr lang="nl-NL" sz="3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3000" dirty="0">
                <a:highlight>
                  <a:srgbClr val="008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Voor, sinds, tijdens, tot</a:t>
            </a:r>
            <a:endParaRPr lang="nl-NL" sz="3400" dirty="0">
              <a:highlight>
                <a:srgbClr val="008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6121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6DC45A-3617-4F67-A31B-301572ABC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-206406"/>
            <a:ext cx="10353761" cy="1326321"/>
          </a:xfrm>
        </p:spPr>
        <p:txBody>
          <a:bodyPr/>
          <a:lstStyle/>
          <a:p>
            <a:r>
              <a:rPr lang="nl-NL" dirty="0">
                <a:highlight>
                  <a:srgbClr val="800000"/>
                </a:highlight>
              </a:rPr>
              <a:t>De lesdoelen: na deze les kan je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3B31B8-DEB6-4B0A-90B0-01B452813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644" y="1417762"/>
            <a:ext cx="11984356" cy="6348459"/>
          </a:xfrm>
        </p:spPr>
        <p:txBody>
          <a:bodyPr>
            <a:normAutofit/>
          </a:bodyPr>
          <a:lstStyle/>
          <a:p>
            <a:r>
              <a:rPr lang="nl-NL" sz="4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Het verschil benoemen tussen </a:t>
            </a:r>
            <a:r>
              <a:rPr lang="nl-NL" sz="40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zinsontleding</a:t>
            </a:r>
            <a:r>
              <a:rPr lang="nl-NL" sz="4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nl-NL" sz="40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woordsoort benoeming</a:t>
            </a:r>
            <a:r>
              <a:rPr lang="nl-NL" sz="4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nl-NL" sz="4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Voorbeelden geven van </a:t>
            </a:r>
            <a:r>
              <a:rPr lang="nl-NL" sz="40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voorzetsels </a:t>
            </a:r>
            <a:r>
              <a:rPr lang="nl-NL" sz="4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nl-NL" sz="40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bijvoeglijk naamwoorden</a:t>
            </a:r>
            <a:r>
              <a:rPr lang="nl-NL" sz="4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nl-NL" sz="4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Het </a:t>
            </a:r>
            <a:r>
              <a:rPr lang="nl-NL" sz="40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bijvoeglijk naamwoorden </a:t>
            </a:r>
            <a:r>
              <a:rPr lang="nl-NL" sz="4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nl-NL" sz="40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4000" b="1" dirty="0" err="1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voorzetsels</a:t>
            </a:r>
            <a:r>
              <a:rPr lang="nl-NL" sz="4000" dirty="0" err="1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nl-NL" sz="40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de zinnen herkennen.</a:t>
            </a:r>
          </a:p>
          <a:p>
            <a:endParaRPr lang="nl-NL" sz="3600" dirty="0">
              <a:highlight>
                <a:srgbClr val="80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054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A6172D-B54C-4382-9228-EFD2F5133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301" y="0"/>
            <a:ext cx="10353761" cy="1326321"/>
          </a:xfrm>
        </p:spPr>
        <p:txBody>
          <a:bodyPr/>
          <a:lstStyle/>
          <a:p>
            <a:r>
              <a:rPr lang="nl-NL" sz="3600" dirty="0">
                <a:highlight>
                  <a:srgbClr val="800000"/>
                </a:highlight>
              </a:rPr>
              <a:t>Controlevragen</a:t>
            </a:r>
            <a:endParaRPr lang="nl-NL" dirty="0">
              <a:highlight>
                <a:srgbClr val="800000"/>
              </a:highlight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503BF6-38C1-4E6B-AE21-F4EDC6FD7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881" y="1326321"/>
            <a:ext cx="12096845" cy="5637320"/>
          </a:xfrm>
        </p:spPr>
        <p:txBody>
          <a:bodyPr>
            <a:normAutofit fontScale="92500"/>
          </a:bodyPr>
          <a:lstStyle/>
          <a:p>
            <a:pPr marL="742950" indent="-742950">
              <a:buFont typeface="+mj-lt"/>
              <a:buAutoNum type="arabicPeriod"/>
            </a:pP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Wat is het verschil tussen </a:t>
            </a:r>
            <a:r>
              <a:rPr lang="nl-NL" sz="3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zinsontleding</a:t>
            </a: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nl-NL" sz="3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woordsoort benoeming</a:t>
            </a: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Noem 5 </a:t>
            </a:r>
            <a:r>
              <a:rPr lang="nl-NL" sz="3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bijvoeglijk naamwoorden.</a:t>
            </a:r>
            <a:endParaRPr lang="nl-NL" sz="3200" dirty="0">
              <a:highlight>
                <a:srgbClr val="80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Waar in de zin kunnen </a:t>
            </a:r>
            <a:r>
              <a:rPr lang="nl-NL" sz="3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bijvoeglijk naamwoorden </a:t>
            </a: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staan?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Op welke twee manieren eindigen </a:t>
            </a:r>
            <a:r>
              <a:rPr lang="nl-NL" sz="3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bijvoeglijk naamwoorden</a:t>
            </a: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Welke twee </a:t>
            </a:r>
            <a:r>
              <a:rPr lang="nl-NL" sz="3200" i="1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soorten</a:t>
            </a: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3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bijvoeglijk naamwoorden </a:t>
            </a: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zijn er?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Geef 3 voorbeelden van </a:t>
            </a:r>
            <a:r>
              <a:rPr lang="nl-NL" sz="3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voorzetsels</a:t>
            </a: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die een plaats aangeven.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Geef 3 voorbeelden van </a:t>
            </a:r>
            <a:r>
              <a:rPr lang="nl-NL" sz="3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voorzetsels</a:t>
            </a: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die een tijd aangeven.</a:t>
            </a:r>
            <a:endParaRPr lang="nl-NL" sz="3600" dirty="0">
              <a:highlight>
                <a:srgbClr val="80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756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6DC45A-3617-4F67-A31B-301572ABC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-206406"/>
            <a:ext cx="10353761" cy="1326321"/>
          </a:xfrm>
        </p:spPr>
        <p:txBody>
          <a:bodyPr/>
          <a:lstStyle/>
          <a:p>
            <a:r>
              <a:rPr lang="nl-NL" dirty="0">
                <a:highlight>
                  <a:srgbClr val="800000"/>
                </a:highlight>
              </a:rPr>
              <a:t>De lesdoelen: na deze les kan je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3B31B8-DEB6-4B0A-90B0-01B452813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21" y="1399833"/>
            <a:ext cx="11984356" cy="6348459"/>
          </a:xfrm>
        </p:spPr>
        <p:txBody>
          <a:bodyPr>
            <a:normAutofit/>
          </a:bodyPr>
          <a:lstStyle/>
          <a:p>
            <a:r>
              <a:rPr lang="nl-NL" sz="48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Het </a:t>
            </a:r>
            <a:r>
              <a:rPr lang="nl-NL" sz="48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werkwoordelijk gezegde </a:t>
            </a:r>
            <a:r>
              <a:rPr lang="nl-NL" sz="48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herkennen in de zin.</a:t>
            </a:r>
          </a:p>
          <a:p>
            <a:r>
              <a:rPr lang="nl-NL" sz="48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Het </a:t>
            </a:r>
            <a:r>
              <a:rPr lang="nl-NL" sz="48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lijdend voorwerp </a:t>
            </a:r>
            <a:r>
              <a:rPr lang="nl-NL" sz="48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herkennen in de zin.</a:t>
            </a:r>
          </a:p>
          <a:p>
            <a:r>
              <a:rPr lang="nl-NL" sz="48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De zinnen in </a:t>
            </a:r>
            <a:r>
              <a:rPr lang="nl-NL" sz="48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zinsdelen</a:t>
            </a:r>
            <a:r>
              <a:rPr lang="nl-NL" sz="48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verdelen.</a:t>
            </a:r>
          </a:p>
          <a:p>
            <a:endParaRPr lang="nl-NL" sz="3600" dirty="0">
              <a:highlight>
                <a:srgbClr val="80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738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E5A8B5-37AE-BD34-A1EF-40CEE95E6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7200" dirty="0">
                <a:highlight>
                  <a:srgbClr val="800000"/>
                </a:highlight>
              </a:rPr>
              <a:t>Spelling</a:t>
            </a:r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B50ED1-D80C-1FA4-42A4-0ECC9F05E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89680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A6172D-B54C-4382-9228-EFD2F5133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301" y="0"/>
            <a:ext cx="10353761" cy="1326321"/>
          </a:xfrm>
        </p:spPr>
        <p:txBody>
          <a:bodyPr/>
          <a:lstStyle/>
          <a:p>
            <a:r>
              <a:rPr lang="nl-NL" sz="3600" dirty="0">
                <a:highlight>
                  <a:srgbClr val="800000"/>
                </a:highlight>
              </a:rPr>
              <a:t>Even herhalen</a:t>
            </a:r>
            <a:endParaRPr lang="nl-NL" dirty="0">
              <a:highlight>
                <a:srgbClr val="800000"/>
              </a:highlight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503BF6-38C1-4E6B-AE21-F4EDC6FD7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881" y="1326321"/>
            <a:ext cx="12096845" cy="5637320"/>
          </a:xfrm>
        </p:spPr>
        <p:txBody>
          <a:bodyPr>
            <a:normAutofit fontScale="92500"/>
          </a:bodyPr>
          <a:lstStyle/>
          <a:p>
            <a:pPr marL="742950" indent="-742950">
              <a:buFont typeface="+mj-lt"/>
              <a:buAutoNum type="arabicPeriod"/>
            </a:pP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Wat is het verschil tussen </a:t>
            </a:r>
            <a:r>
              <a:rPr lang="nl-NL" sz="3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zinsontleding</a:t>
            </a: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nl-NL" sz="3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woordsoort benoeming</a:t>
            </a: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Noem 5 </a:t>
            </a:r>
            <a:r>
              <a:rPr lang="nl-NL" sz="3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bijvoeglijk naamwoorden.</a:t>
            </a:r>
            <a:endParaRPr lang="nl-NL" sz="3200" dirty="0">
              <a:highlight>
                <a:srgbClr val="80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Waar in de zin kunnen </a:t>
            </a:r>
            <a:r>
              <a:rPr lang="nl-NL" sz="3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bijvoeglijk naamwoorden </a:t>
            </a: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staan?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Op welke twee manieren eindigen </a:t>
            </a:r>
            <a:r>
              <a:rPr lang="nl-NL" sz="3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bijvoeglijk naamwoorden</a:t>
            </a: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Welke twee </a:t>
            </a:r>
            <a:r>
              <a:rPr lang="nl-NL" sz="3200" i="1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soorten</a:t>
            </a: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3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bijvoeglijk naamwoorden </a:t>
            </a: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zijn er?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Geef 3 voorbeelden van </a:t>
            </a:r>
            <a:r>
              <a:rPr lang="nl-NL" sz="3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voorzetsels</a:t>
            </a: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die een plaats aangeven.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Geef 3 voorbeelden van </a:t>
            </a:r>
            <a:r>
              <a:rPr lang="nl-NL" sz="3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voorzetsels</a:t>
            </a: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die een tijd aangeven.</a:t>
            </a:r>
            <a:endParaRPr lang="nl-NL" sz="3600" dirty="0">
              <a:highlight>
                <a:srgbClr val="80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5411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043E67-4180-AECF-2D75-00F72E5CC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0"/>
            <a:ext cx="10353761" cy="1326321"/>
          </a:xfrm>
        </p:spPr>
        <p:txBody>
          <a:bodyPr>
            <a:normAutofit/>
          </a:bodyPr>
          <a:lstStyle/>
          <a:p>
            <a:r>
              <a:rPr lang="nl-NL" sz="4400" dirty="0">
                <a:highlight>
                  <a:srgbClr val="800000"/>
                </a:highlight>
              </a:rPr>
              <a:t>In de </a:t>
            </a:r>
            <a:r>
              <a:rPr lang="nl-NL" sz="4400" dirty="0" err="1">
                <a:highlight>
                  <a:srgbClr val="800000"/>
                </a:highlight>
              </a:rPr>
              <a:t>plenda</a:t>
            </a:r>
            <a:endParaRPr lang="nl-NL" sz="4400" dirty="0">
              <a:highlight>
                <a:srgbClr val="800000"/>
              </a:highlight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F717D5B-C59F-EF80-B583-65B70852F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39700" y="1326320"/>
            <a:ext cx="12674600" cy="6611180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nl-NL" sz="6400" dirty="0">
                <a:highlight>
                  <a:srgbClr val="800000"/>
                </a:highlight>
              </a:rPr>
              <a:t>Maandag 27 november</a:t>
            </a:r>
          </a:p>
          <a:p>
            <a:pPr algn="ctr"/>
            <a:r>
              <a:rPr lang="nl-NL" sz="6400" dirty="0">
                <a:highlight>
                  <a:srgbClr val="800000"/>
                </a:highlight>
              </a:rPr>
              <a:t>Grammaticaopdracht voor een bonuspunt.</a:t>
            </a:r>
          </a:p>
          <a:p>
            <a:pPr marL="0" indent="0" algn="ctr">
              <a:buNone/>
            </a:pPr>
            <a:endParaRPr lang="nl-NL" sz="6400" dirty="0">
              <a:highlight>
                <a:srgbClr val="800000"/>
              </a:highlight>
            </a:endParaRPr>
          </a:p>
          <a:p>
            <a:pPr marL="0" indent="0" algn="ctr">
              <a:buNone/>
            </a:pPr>
            <a:r>
              <a:rPr lang="nl-NL" sz="6400" dirty="0">
                <a:highlight>
                  <a:srgbClr val="800000"/>
                </a:highlight>
              </a:rPr>
              <a:t>Leren: </a:t>
            </a:r>
          </a:p>
          <a:p>
            <a:pPr marL="0" indent="0" algn="ctr">
              <a:buNone/>
            </a:pPr>
            <a:r>
              <a:rPr lang="nl-NL" sz="6400" dirty="0">
                <a:highlight>
                  <a:srgbClr val="800000"/>
                </a:highlight>
              </a:rPr>
              <a:t>Herhaling: grammatica en spelling hoofdstuk 1</a:t>
            </a:r>
          </a:p>
          <a:p>
            <a:pPr marL="0" indent="0" algn="ctr">
              <a:buNone/>
            </a:pPr>
            <a:r>
              <a:rPr lang="nl-NL" sz="6400" dirty="0">
                <a:highlight>
                  <a:srgbClr val="800000"/>
                </a:highlight>
              </a:rPr>
              <a:t>Grammatica 2.7 en 2.8</a:t>
            </a:r>
          </a:p>
          <a:p>
            <a:pPr marL="0" indent="0" algn="ctr">
              <a:buNone/>
            </a:pPr>
            <a:r>
              <a:rPr lang="nl-NL" sz="6400" dirty="0">
                <a:highlight>
                  <a:srgbClr val="800000"/>
                </a:highlight>
              </a:rPr>
              <a:t>Spelling 2.9</a:t>
            </a:r>
          </a:p>
          <a:p>
            <a:pPr marL="0" indent="0" algn="ctr">
              <a:buNone/>
            </a:pPr>
            <a:br>
              <a:rPr lang="nl-NL" sz="4000" dirty="0">
                <a:highlight>
                  <a:srgbClr val="800000"/>
                </a:highlight>
              </a:rPr>
            </a:br>
            <a:endParaRPr lang="nl-NL" sz="4000" dirty="0">
              <a:highlight>
                <a:srgbClr val="800000"/>
              </a:highlight>
            </a:endParaRP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2A799C9A-DD3D-7DDC-5594-792C52967CF2}"/>
              </a:ext>
            </a:extLst>
          </p:cNvPr>
          <p:cNvSpPr txBox="1">
            <a:spLocks/>
          </p:cNvSpPr>
          <p:nvPr/>
        </p:nvSpPr>
        <p:spPr>
          <a:xfrm>
            <a:off x="16025" y="2540464"/>
            <a:ext cx="12149299" cy="4498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ctr"/>
            <a:br>
              <a:rPr lang="nl-NL" sz="5400" dirty="0">
                <a:highlight>
                  <a:srgbClr val="800000"/>
                </a:highlight>
              </a:rPr>
            </a:br>
            <a:endParaRPr lang="nl-NL" sz="5400" dirty="0">
              <a:highlight>
                <a:srgbClr val="80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9623215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6DC45A-3617-4F67-A31B-301572ABC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-206406"/>
            <a:ext cx="10353761" cy="1326321"/>
          </a:xfrm>
        </p:spPr>
        <p:txBody>
          <a:bodyPr/>
          <a:lstStyle/>
          <a:p>
            <a:r>
              <a:rPr lang="nl-NL" dirty="0">
                <a:highlight>
                  <a:srgbClr val="800000"/>
                </a:highlight>
              </a:rPr>
              <a:t>De lesdoelen: na deze les kan je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3B31B8-DEB6-4B0A-90B0-01B452813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644" y="1417762"/>
            <a:ext cx="11984356" cy="6348459"/>
          </a:xfrm>
        </p:spPr>
        <p:txBody>
          <a:bodyPr>
            <a:normAutofit/>
          </a:bodyPr>
          <a:lstStyle/>
          <a:p>
            <a:r>
              <a:rPr lang="nl-NL" sz="4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Het verschil benoemen tussen </a:t>
            </a:r>
            <a:r>
              <a:rPr lang="nl-NL" sz="44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sterke en zwakke werkwoorden.</a:t>
            </a:r>
          </a:p>
          <a:p>
            <a:r>
              <a:rPr lang="nl-NL" sz="44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Sterke werkwoorden </a:t>
            </a:r>
            <a:r>
              <a:rPr lang="nl-NL" sz="4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vervoegen in de </a:t>
            </a:r>
            <a:r>
              <a:rPr lang="nl-NL" sz="44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verleden tijd</a:t>
            </a:r>
            <a:r>
              <a:rPr lang="nl-NL" sz="4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nl-NL" sz="4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sz="44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meervoudsvormen</a:t>
            </a:r>
            <a:r>
              <a:rPr lang="nl-NL" sz="4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van </a:t>
            </a:r>
            <a:r>
              <a:rPr lang="nl-NL" sz="44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zelfstandig naamwoorden </a:t>
            </a:r>
            <a:r>
              <a:rPr lang="nl-NL" sz="4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spellen.</a:t>
            </a:r>
            <a:endParaRPr lang="nl-NL" sz="4000" dirty="0">
              <a:highlight>
                <a:srgbClr val="80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14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AF7FCD-1158-440E-8F50-F15C0F5E52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3838" y="640080"/>
            <a:ext cx="9001462" cy="5577840"/>
          </a:xfrm>
        </p:spPr>
        <p:txBody>
          <a:bodyPr>
            <a:noAutofit/>
          </a:bodyPr>
          <a:lstStyle/>
          <a:p>
            <a:r>
              <a:rPr lang="nl-NL" sz="5400" dirty="0">
                <a:highlight>
                  <a:srgbClr val="800000"/>
                </a:highlight>
              </a:rPr>
              <a:t>Theorie:</a:t>
            </a:r>
            <a:br>
              <a:rPr lang="nl-NL" sz="5400" dirty="0">
                <a:highlight>
                  <a:srgbClr val="800000"/>
                </a:highlight>
              </a:rPr>
            </a:br>
            <a:br>
              <a:rPr lang="nl-NL" sz="5400" dirty="0">
                <a:highlight>
                  <a:srgbClr val="800000"/>
                </a:highlight>
              </a:rPr>
            </a:br>
            <a:r>
              <a:rPr lang="nl-NL" sz="5400" dirty="0">
                <a:solidFill>
                  <a:srgbClr val="FFFF00"/>
                </a:solidFill>
                <a:highlight>
                  <a:srgbClr val="800000"/>
                </a:highlight>
              </a:rPr>
              <a:t>sterke werkwoorden in de verleden tijd</a:t>
            </a:r>
            <a:br>
              <a:rPr lang="nl-NL" sz="5400" dirty="0">
                <a:solidFill>
                  <a:srgbClr val="FFFF00"/>
                </a:solidFill>
                <a:highlight>
                  <a:srgbClr val="800000"/>
                </a:highlight>
              </a:rPr>
            </a:br>
            <a:r>
              <a:rPr lang="nl-NL" sz="5400" dirty="0">
                <a:solidFill>
                  <a:srgbClr val="FFFF00"/>
                </a:solidFill>
                <a:highlight>
                  <a:srgbClr val="800000"/>
                </a:highlight>
              </a:rPr>
              <a:t>+</a:t>
            </a:r>
            <a:br>
              <a:rPr lang="nl-NL" sz="5400" dirty="0">
                <a:solidFill>
                  <a:srgbClr val="FFFF00"/>
                </a:solidFill>
                <a:highlight>
                  <a:srgbClr val="800000"/>
                </a:highlight>
              </a:rPr>
            </a:br>
            <a:r>
              <a:rPr lang="nl-NL" sz="5400" dirty="0">
                <a:solidFill>
                  <a:srgbClr val="FFFF00"/>
                </a:solidFill>
                <a:highlight>
                  <a:srgbClr val="800000"/>
                </a:highlight>
              </a:rPr>
              <a:t>meervoudsvormen</a:t>
            </a:r>
          </a:p>
        </p:txBody>
      </p:sp>
      <p:pic>
        <p:nvPicPr>
          <p:cNvPr id="4" name="Picture 2" descr="Theorie – De school voor Praktijkonderwijs De Poort">
            <a:extLst>
              <a:ext uri="{FF2B5EF4-FFF2-40B4-BE49-F238E27FC236}">
                <a16:creationId xmlns:a16="http://schemas.microsoft.com/office/drawing/2014/main" id="{3B1B8EDC-5CED-45E7-BD3F-309CF2D3DD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18" y="640080"/>
            <a:ext cx="2788920" cy="278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63296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A6172D-B54C-4382-9228-EFD2F5133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301" y="0"/>
            <a:ext cx="10353761" cy="1326321"/>
          </a:xfrm>
        </p:spPr>
        <p:txBody>
          <a:bodyPr/>
          <a:lstStyle/>
          <a:p>
            <a:pPr algn="r"/>
            <a:r>
              <a:rPr lang="nl-NL" sz="3600" dirty="0">
                <a:highlight>
                  <a:srgbClr val="800000"/>
                </a:highlight>
              </a:rPr>
              <a:t>)</a:t>
            </a:r>
            <a:endParaRPr lang="nl-NL" dirty="0">
              <a:highlight>
                <a:srgbClr val="800000"/>
              </a:highlight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503BF6-38C1-4E6B-AE21-F4EDC6FD7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551" y="1326321"/>
            <a:ext cx="11582512" cy="5637320"/>
          </a:xfrm>
        </p:spPr>
        <p:txBody>
          <a:bodyPr>
            <a:normAutofit/>
          </a:bodyPr>
          <a:lstStyle/>
          <a:p>
            <a:r>
              <a:rPr lang="nl-NL" sz="2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Hoe vinden we de </a:t>
            </a:r>
            <a:r>
              <a:rPr lang="nl-NL" sz="2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persoonsvorm</a:t>
            </a:r>
            <a:r>
              <a:rPr lang="nl-NL" sz="2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in een zin?</a:t>
            </a:r>
          </a:p>
          <a:p>
            <a:pPr lvl="1"/>
            <a:r>
              <a:rPr lang="nl-NL" sz="2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Getals-, tijd- of vraagproef.</a:t>
            </a:r>
          </a:p>
          <a:p>
            <a:r>
              <a:rPr lang="nl-NL" sz="2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Bij </a:t>
            </a:r>
            <a:r>
              <a:rPr lang="nl-NL" sz="24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zwakke werkwoorden </a:t>
            </a:r>
            <a:r>
              <a:rPr lang="nl-NL" sz="2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verandert de </a:t>
            </a:r>
            <a:r>
              <a:rPr lang="nl-NL" sz="24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persoonsvorm</a:t>
            </a:r>
            <a:r>
              <a:rPr lang="nl-NL" sz="2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niet van </a:t>
            </a:r>
            <a:r>
              <a:rPr lang="nl-NL" sz="24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klank</a:t>
            </a:r>
            <a:r>
              <a:rPr lang="nl-NL" sz="2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als je deze in de verleden tijd zet; klop / klopte, roei/roeide, bewaak/bewaakte. De meeste </a:t>
            </a:r>
            <a:r>
              <a:rPr lang="nl-NL" sz="24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werkwoorden</a:t>
            </a:r>
            <a:r>
              <a:rPr lang="nl-NL" sz="2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zijn zwak.</a:t>
            </a:r>
          </a:p>
          <a:p>
            <a:r>
              <a:rPr lang="nl-NL" sz="2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Bij </a:t>
            </a:r>
            <a:r>
              <a:rPr lang="nl-NL" sz="24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sterke werkwoorden </a:t>
            </a:r>
            <a:r>
              <a:rPr lang="nl-NL" sz="2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verandert de </a:t>
            </a:r>
            <a:r>
              <a:rPr lang="nl-NL" sz="24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persoonsvorm</a:t>
            </a:r>
            <a:r>
              <a:rPr lang="nl-NL" sz="2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wel van </a:t>
            </a:r>
            <a:r>
              <a:rPr lang="nl-NL" sz="24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klank</a:t>
            </a:r>
            <a:r>
              <a:rPr lang="nl-NL" sz="2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wanneer je die in de verleden tijd zet; lopen/liep, hangen/hingen, stelen/stalen.</a:t>
            </a:r>
          </a:p>
          <a:p>
            <a:r>
              <a:rPr lang="nl-NL" sz="2400" dirty="0">
                <a:solidFill>
                  <a:srgbClr val="00B05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Voordeel</a:t>
            </a:r>
            <a:r>
              <a:rPr lang="nl-NL" sz="2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: Je spelt de werkwoorden zoals je ze hoort; lopen / liepen -  lijden / leden.</a:t>
            </a:r>
          </a:p>
          <a:p>
            <a:r>
              <a:rPr lang="nl-NL" sz="2400" dirty="0">
                <a:solidFill>
                  <a:srgbClr val="FF00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Nadeel</a:t>
            </a:r>
            <a:r>
              <a:rPr lang="nl-NL" sz="2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: je moet de sterke werkwoordvorm kennen </a:t>
            </a:r>
            <a:r>
              <a:rPr lang="nl-NL" sz="2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zwerven / zwierven.</a:t>
            </a:r>
            <a:endParaRPr lang="nl-NL" sz="2400" dirty="0">
              <a:highlight>
                <a:srgbClr val="80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/>
          </a:p>
        </p:txBody>
      </p:sp>
      <p:pic>
        <p:nvPicPr>
          <p:cNvPr id="4" name="Picture 2" descr="Theorie – De school voor Praktijkonderwijs De Poort">
            <a:extLst>
              <a:ext uri="{FF2B5EF4-FFF2-40B4-BE49-F238E27FC236}">
                <a16:creationId xmlns:a16="http://schemas.microsoft.com/office/drawing/2014/main" id="{96718DCC-D306-473A-8A55-E814699CC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117600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el 1">
            <a:extLst>
              <a:ext uri="{FF2B5EF4-FFF2-40B4-BE49-F238E27FC236}">
                <a16:creationId xmlns:a16="http://schemas.microsoft.com/office/drawing/2014/main" id="{B5B0E7AF-8140-C639-3262-47BB3CB3ED74}"/>
              </a:ext>
            </a:extLst>
          </p:cNvPr>
          <p:cNvSpPr txBox="1">
            <a:spLocks/>
          </p:cNvSpPr>
          <p:nvPr/>
        </p:nvSpPr>
        <p:spPr>
          <a:xfrm>
            <a:off x="1412689" y="32872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3600">
                <a:solidFill>
                  <a:srgbClr val="FFFF00"/>
                </a:solidFill>
                <a:highlight>
                  <a:srgbClr val="800000"/>
                </a:highlight>
              </a:rPr>
              <a:t>persoonsvorm verleden tijd van sterke werkwoorden </a:t>
            </a:r>
            <a:r>
              <a:rPr lang="nl-NL" sz="3600">
                <a:highlight>
                  <a:srgbClr val="800000"/>
                </a:highlight>
              </a:rPr>
              <a:t>(blz. 124)</a:t>
            </a:r>
            <a:endParaRPr lang="nl-NL" dirty="0">
              <a:highlight>
                <a:srgbClr val="80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56945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A6172D-B54C-4382-9228-EFD2F5133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301" y="0"/>
            <a:ext cx="10353761" cy="1326321"/>
          </a:xfrm>
        </p:spPr>
        <p:txBody>
          <a:bodyPr/>
          <a:lstStyle/>
          <a:p>
            <a:pPr algn="r"/>
            <a:r>
              <a:rPr lang="nl-NL" sz="3600" dirty="0">
                <a:highlight>
                  <a:srgbClr val="800000"/>
                </a:highlight>
              </a:rPr>
              <a:t>)</a:t>
            </a:r>
            <a:endParaRPr lang="nl-NL" dirty="0">
              <a:highlight>
                <a:srgbClr val="800000"/>
              </a:highlight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503BF6-38C1-4E6B-AE21-F4EDC6FD7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551" y="1326321"/>
            <a:ext cx="11582512" cy="5637320"/>
          </a:xfrm>
        </p:spPr>
        <p:txBody>
          <a:bodyPr>
            <a:normAutofit/>
          </a:bodyPr>
          <a:lstStyle/>
          <a:p>
            <a:r>
              <a:rPr lang="nl-NL" sz="2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In het Nederlands maken we </a:t>
            </a:r>
            <a:r>
              <a:rPr lang="nl-NL" sz="2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meervoudsvormen</a:t>
            </a:r>
            <a:r>
              <a:rPr lang="nl-NL" sz="2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op verschillende manieren. Meestal plakken we er – en of een –s aan vast:</a:t>
            </a:r>
          </a:p>
          <a:p>
            <a:pPr lvl="1"/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Kast – kasten  en  televisie – televisies. </a:t>
            </a:r>
          </a:p>
          <a:p>
            <a:r>
              <a:rPr lang="nl-NL" sz="2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Let op: soms moet je een letter veranderen in het woord bij meervoud:</a:t>
            </a:r>
          </a:p>
          <a:p>
            <a:pPr lvl="1"/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Glas – glazen, vijf – vijven, vaas – vazen.</a:t>
            </a:r>
          </a:p>
          <a:p>
            <a:r>
              <a:rPr lang="nl-NL" sz="2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Soms komt er een letter bij of gaat er een letter af in het meervoud:</a:t>
            </a:r>
          </a:p>
          <a:p>
            <a:pPr lvl="1"/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Bak – bakken,  maan - manen. </a:t>
            </a:r>
          </a:p>
          <a:p>
            <a:r>
              <a:rPr lang="nl-NL" sz="2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We gebruiken </a:t>
            </a:r>
            <a:r>
              <a:rPr lang="nl-NL" sz="2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apostrof</a:t>
            </a:r>
            <a:r>
              <a:rPr lang="nl-NL" sz="2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+ S (‘s) wanneer het enkelvoud eindigt op de letters (A Y O U I)</a:t>
            </a:r>
          </a:p>
          <a:p>
            <a:pPr lvl="1"/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Pizza’s, baby’s, auto’s, menu’s, taxi’s</a:t>
            </a:r>
          </a:p>
          <a:p>
            <a:r>
              <a:rPr lang="nl-NL" sz="2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MAAR</a:t>
            </a:r>
            <a:r>
              <a:rPr lang="nl-NL" sz="2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: Je plakt een –s vast bij </a:t>
            </a:r>
            <a:r>
              <a:rPr lang="nl-NL" sz="2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lange klanken of accenten </a:t>
            </a:r>
            <a:r>
              <a:rPr lang="nl-NL" sz="2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op de letters.</a:t>
            </a:r>
          </a:p>
          <a:p>
            <a:pPr lvl="1"/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Shampoos, cowboys, cafés.</a:t>
            </a:r>
          </a:p>
          <a:p>
            <a:endParaRPr lang="nl-NL" dirty="0"/>
          </a:p>
        </p:txBody>
      </p:sp>
      <p:pic>
        <p:nvPicPr>
          <p:cNvPr id="4" name="Picture 2" descr="Theorie – De school voor Praktijkonderwijs De Poort">
            <a:extLst>
              <a:ext uri="{FF2B5EF4-FFF2-40B4-BE49-F238E27FC236}">
                <a16:creationId xmlns:a16="http://schemas.microsoft.com/office/drawing/2014/main" id="{96718DCC-D306-473A-8A55-E814699CC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117600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el 1">
            <a:extLst>
              <a:ext uri="{FF2B5EF4-FFF2-40B4-BE49-F238E27FC236}">
                <a16:creationId xmlns:a16="http://schemas.microsoft.com/office/drawing/2014/main" id="{B5B0E7AF-8140-C639-3262-47BB3CB3ED74}"/>
              </a:ext>
            </a:extLst>
          </p:cNvPr>
          <p:cNvSpPr txBox="1">
            <a:spLocks/>
          </p:cNvSpPr>
          <p:nvPr/>
        </p:nvSpPr>
        <p:spPr>
          <a:xfrm>
            <a:off x="1412689" y="32872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3600" dirty="0">
                <a:solidFill>
                  <a:srgbClr val="FFFF00"/>
                </a:solidFill>
                <a:highlight>
                  <a:srgbClr val="800000"/>
                </a:highlight>
              </a:rPr>
              <a:t>Meervoudsvormen van zelfstandig naamwoorden </a:t>
            </a:r>
            <a:r>
              <a:rPr lang="nl-NL" sz="3600" dirty="0">
                <a:highlight>
                  <a:srgbClr val="800000"/>
                </a:highlight>
              </a:rPr>
              <a:t>(blz. 125)</a:t>
            </a:r>
            <a:endParaRPr lang="nl-NL" dirty="0">
              <a:highlight>
                <a:srgbClr val="80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238344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767F13-5377-0ABF-3E2C-473FCCDC0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0200" y="-187512"/>
            <a:ext cx="5781903" cy="1326321"/>
          </a:xfrm>
        </p:spPr>
        <p:txBody>
          <a:bodyPr/>
          <a:lstStyle/>
          <a:p>
            <a:r>
              <a:rPr lang="nl-NL" dirty="0">
                <a:highlight>
                  <a:srgbClr val="800000"/>
                </a:highlight>
              </a:rPr>
              <a:t>Even controleren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5D9A22B-3C9F-FCDF-0F77-DA21E819E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089" y="952500"/>
            <a:ext cx="10957112" cy="590550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8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Wat is het verschil tussen zwakke en sterke werkwoorden?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8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Geef de verleden tijdsvorm van de volgende werkwoorden:</a:t>
            </a:r>
          </a:p>
          <a:p>
            <a:pPr marL="914400" lvl="1" indent="-457200">
              <a:buFont typeface="+mj-lt"/>
              <a:buAutoNum type="alphaLcPeriod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Ik vind    b.  Ik steek over     c. ik laat      d. ik bederf       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8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Wat voegen we meestal toe om </a:t>
            </a:r>
            <a:r>
              <a:rPr lang="nl-NL" sz="28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meervoudsvormen </a:t>
            </a:r>
            <a:r>
              <a:rPr lang="nl-NL" sz="28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 maken?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8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Bij welke letters gebruiken we </a:t>
            </a:r>
            <a:r>
              <a:rPr lang="nl-NL" sz="28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apostrof</a:t>
            </a:r>
            <a:r>
              <a:rPr lang="nl-NL" sz="28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+s?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8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Maar we gebruiken geen </a:t>
            </a:r>
            <a:r>
              <a:rPr lang="nl-NL" sz="28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apostrof</a:t>
            </a:r>
            <a:r>
              <a:rPr lang="nl-NL" sz="28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bij?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8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Noem de </a:t>
            </a:r>
            <a:r>
              <a:rPr lang="nl-NL" sz="28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meervoudsvormen</a:t>
            </a:r>
            <a:r>
              <a:rPr lang="nl-NL" sz="28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van de volgende </a:t>
            </a:r>
            <a:r>
              <a:rPr lang="nl-NL" sz="28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zelfstandig naamwoorden</a:t>
            </a:r>
            <a:r>
              <a:rPr lang="nl-NL" sz="28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lvl="1" indent="0">
              <a:buNone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A   Trolley	B  ski</a:t>
            </a:r>
          </a:p>
          <a:p>
            <a:pPr marL="457200" lvl="1" indent="0">
              <a:buNone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C   hobby	D  verblijf</a:t>
            </a:r>
          </a:p>
          <a:p>
            <a:pPr marL="457200" lvl="1" indent="0">
              <a:buNone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E   Coupé	F   paasei</a:t>
            </a:r>
          </a:p>
          <a:p>
            <a:pPr lvl="1"/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628711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767F13-5377-0ABF-3E2C-473FCCDC0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9031" y="-286352"/>
            <a:ext cx="10353761" cy="1326321"/>
          </a:xfrm>
        </p:spPr>
        <p:txBody>
          <a:bodyPr/>
          <a:lstStyle/>
          <a:p>
            <a:r>
              <a:rPr lang="nl-NL" dirty="0">
                <a:highlight>
                  <a:srgbClr val="800000"/>
                </a:highlight>
              </a:rPr>
              <a:t>Antwoorden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5D9A22B-3C9F-FCDF-0F77-DA21E819E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688" y="376809"/>
            <a:ext cx="11564471" cy="6328791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Wat is het verschil tussen zwakke en sterke werkwoorden?</a:t>
            </a:r>
            <a:br>
              <a:rPr lang="nl-NL" sz="2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400" dirty="0">
                <a:highlight>
                  <a:srgbClr val="008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Sterke werkwoorden veranderen van klank in de verleden tijd.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Geef de verleden tijdsvorm van de volgende werkwoorden:</a:t>
            </a:r>
          </a:p>
          <a:p>
            <a:pPr marL="914400" lvl="1" indent="-457200">
              <a:buFont typeface="+mj-lt"/>
              <a:buAutoNum type="alphaLcPeriod"/>
            </a:pPr>
            <a:r>
              <a:rPr lang="nl-NL" sz="2200" dirty="0">
                <a:highlight>
                  <a:srgbClr val="008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Ik vond   b.  Ik stak over     c. ik liet     d. ik bedierf       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Wat voegen we meestal toe om </a:t>
            </a:r>
            <a:r>
              <a:rPr lang="nl-NL" sz="24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meervoudsvormen </a:t>
            </a:r>
            <a:r>
              <a:rPr lang="nl-NL" sz="2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 maken?</a:t>
            </a:r>
            <a:br>
              <a:rPr lang="nl-NL" sz="2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400" dirty="0">
                <a:highlight>
                  <a:srgbClr val="008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+ s of +en.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Bij welke letters gebruiken we </a:t>
            </a:r>
            <a:r>
              <a:rPr lang="nl-NL" sz="24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apostrof</a:t>
            </a:r>
            <a:r>
              <a:rPr lang="nl-NL" sz="2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+s?</a:t>
            </a:r>
            <a:br>
              <a:rPr lang="nl-NL" sz="2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400" dirty="0">
                <a:highlight>
                  <a:srgbClr val="008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 Y O U en I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Maar we gebruiken geen </a:t>
            </a:r>
            <a:r>
              <a:rPr lang="nl-NL" sz="24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apostrof</a:t>
            </a:r>
            <a:r>
              <a:rPr lang="nl-NL" sz="2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bij?</a:t>
            </a:r>
            <a:br>
              <a:rPr lang="nl-NL" sz="2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400" dirty="0">
                <a:highlight>
                  <a:srgbClr val="008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Lange klanken en accenten op de letters.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Noem de </a:t>
            </a:r>
            <a:r>
              <a:rPr lang="nl-NL" sz="24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meervoudsvormen</a:t>
            </a:r>
            <a:r>
              <a:rPr lang="nl-NL" sz="2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van de volgende </a:t>
            </a:r>
            <a:r>
              <a:rPr lang="nl-NL" sz="24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zelfstandig naamwoorden</a:t>
            </a:r>
            <a:r>
              <a:rPr lang="nl-NL" sz="2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lvl="1" indent="0">
              <a:buNone/>
            </a:pPr>
            <a:r>
              <a:rPr lang="nl-NL" dirty="0">
                <a:highlight>
                  <a:srgbClr val="008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   Trolley – trolleys	B  ski – ski’s</a:t>
            </a:r>
          </a:p>
          <a:p>
            <a:pPr marL="457200" lvl="1" indent="0">
              <a:buNone/>
            </a:pPr>
            <a:r>
              <a:rPr lang="nl-NL" dirty="0">
                <a:highlight>
                  <a:srgbClr val="008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   hobby – hobby’s	D  verblijf - verblijven</a:t>
            </a:r>
          </a:p>
          <a:p>
            <a:pPr marL="457200" lvl="1" indent="0">
              <a:buNone/>
            </a:pPr>
            <a:r>
              <a:rPr lang="nl-NL" dirty="0">
                <a:highlight>
                  <a:srgbClr val="008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   Coupé – coupés 	F   paasei - paaseieren</a:t>
            </a:r>
          </a:p>
          <a:p>
            <a:pPr lvl="1"/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78205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6DC45A-3617-4F67-A31B-301572ABC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-206406"/>
            <a:ext cx="10353761" cy="1326321"/>
          </a:xfrm>
        </p:spPr>
        <p:txBody>
          <a:bodyPr/>
          <a:lstStyle/>
          <a:p>
            <a:r>
              <a:rPr lang="nl-NL" dirty="0">
                <a:highlight>
                  <a:srgbClr val="800000"/>
                </a:highlight>
              </a:rPr>
              <a:t>De lesdoelen: na deze les kan je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3B31B8-DEB6-4B0A-90B0-01B452813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644" y="1417762"/>
            <a:ext cx="11984356" cy="6348459"/>
          </a:xfrm>
        </p:spPr>
        <p:txBody>
          <a:bodyPr>
            <a:normAutofit/>
          </a:bodyPr>
          <a:lstStyle/>
          <a:p>
            <a:r>
              <a:rPr lang="nl-NL" sz="4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Het verschil benoemen tussen </a:t>
            </a:r>
            <a:r>
              <a:rPr lang="nl-NL" sz="44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sterke en zwakke werkwoorden.</a:t>
            </a:r>
          </a:p>
          <a:p>
            <a:r>
              <a:rPr lang="nl-NL" sz="44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Sterke werkwoorden </a:t>
            </a:r>
            <a:r>
              <a:rPr lang="nl-NL" sz="4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vervoegen in de </a:t>
            </a:r>
            <a:r>
              <a:rPr lang="nl-NL" sz="44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verleden tijd</a:t>
            </a:r>
            <a:r>
              <a:rPr lang="nl-NL" sz="4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nl-NL" sz="4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sz="44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meervoudsvormen</a:t>
            </a:r>
            <a:r>
              <a:rPr lang="nl-NL" sz="4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van </a:t>
            </a:r>
            <a:r>
              <a:rPr lang="nl-NL" sz="44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zelfstandig naamwoorden </a:t>
            </a:r>
            <a:r>
              <a:rPr lang="nl-NL" sz="4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spellen.</a:t>
            </a:r>
            <a:endParaRPr lang="nl-NL" sz="4000" dirty="0">
              <a:highlight>
                <a:srgbClr val="80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66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AF7FCD-1158-440E-8F50-F15C0F5E52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13525" y="907791"/>
            <a:ext cx="10370575" cy="5042418"/>
          </a:xfrm>
        </p:spPr>
        <p:txBody>
          <a:bodyPr>
            <a:noAutofit/>
          </a:bodyPr>
          <a:lstStyle/>
          <a:p>
            <a:r>
              <a:rPr lang="nl-NL" sz="6000" dirty="0">
                <a:highlight>
                  <a:srgbClr val="800000"/>
                </a:highlight>
              </a:rPr>
              <a:t>Theorie:</a:t>
            </a:r>
            <a:br>
              <a:rPr lang="nl-NL" sz="6000" dirty="0">
                <a:highlight>
                  <a:srgbClr val="800000"/>
                </a:highlight>
              </a:rPr>
            </a:br>
            <a:br>
              <a:rPr lang="nl-NL" sz="6000" dirty="0">
                <a:highlight>
                  <a:srgbClr val="800000"/>
                </a:highlight>
              </a:rPr>
            </a:br>
            <a:r>
              <a:rPr lang="nl-NL" sz="6000" dirty="0">
                <a:highlight>
                  <a:srgbClr val="800000"/>
                </a:highlight>
              </a:rPr>
              <a:t> </a:t>
            </a:r>
            <a:r>
              <a:rPr lang="nl-NL" sz="6000" dirty="0">
                <a:solidFill>
                  <a:srgbClr val="FFFF00"/>
                </a:solidFill>
                <a:highlight>
                  <a:srgbClr val="800000"/>
                </a:highlight>
              </a:rPr>
              <a:t>Werkwoordelijk gezegde </a:t>
            </a:r>
            <a:br>
              <a:rPr lang="nl-NL" sz="6000" dirty="0">
                <a:solidFill>
                  <a:srgbClr val="FFFF00"/>
                </a:solidFill>
                <a:highlight>
                  <a:srgbClr val="800000"/>
                </a:highlight>
              </a:rPr>
            </a:br>
            <a:r>
              <a:rPr lang="nl-NL" sz="6000" dirty="0">
                <a:highlight>
                  <a:srgbClr val="800000"/>
                </a:highlight>
              </a:rPr>
              <a:t>en </a:t>
            </a:r>
            <a:br>
              <a:rPr lang="nl-NL" sz="6000" dirty="0">
                <a:highlight>
                  <a:srgbClr val="800000"/>
                </a:highlight>
              </a:rPr>
            </a:br>
            <a:r>
              <a:rPr lang="nl-NL" sz="6000" dirty="0">
                <a:solidFill>
                  <a:srgbClr val="FFFF00"/>
                </a:solidFill>
                <a:highlight>
                  <a:srgbClr val="800000"/>
                </a:highlight>
              </a:rPr>
              <a:t>lijdend voorwerp</a:t>
            </a:r>
            <a:endParaRPr lang="nl-NL" sz="6000" dirty="0">
              <a:highlight>
                <a:srgbClr val="800000"/>
              </a:highlight>
            </a:endParaRPr>
          </a:p>
        </p:txBody>
      </p:sp>
      <p:pic>
        <p:nvPicPr>
          <p:cNvPr id="4" name="Picture 2" descr="Theorie – De school voor Praktijkonderwijs De Poort">
            <a:extLst>
              <a:ext uri="{FF2B5EF4-FFF2-40B4-BE49-F238E27FC236}">
                <a16:creationId xmlns:a16="http://schemas.microsoft.com/office/drawing/2014/main" id="{3B1B8EDC-5CED-45E7-BD3F-309CF2D3DD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92" y="50799"/>
            <a:ext cx="2788920" cy="278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00974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767F13-5377-0ABF-3E2C-473FCCDC0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0200" y="-187512"/>
            <a:ext cx="5781903" cy="1326321"/>
          </a:xfrm>
        </p:spPr>
        <p:txBody>
          <a:bodyPr/>
          <a:lstStyle/>
          <a:p>
            <a:r>
              <a:rPr lang="nl-NL" dirty="0">
                <a:highlight>
                  <a:srgbClr val="800000"/>
                </a:highlight>
              </a:rPr>
              <a:t>Controlevragen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5D9A22B-3C9F-FCDF-0F77-DA21E819E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689" y="863600"/>
            <a:ext cx="10957112" cy="59055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Wat is het verschil tussen zwakke en sterke werkwoorden?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Geef de verleden tijdsvorm van de volgende werkwoorden:</a:t>
            </a:r>
          </a:p>
          <a:p>
            <a:pPr marL="914400" lvl="1" indent="-457200">
              <a:buFont typeface="+mj-lt"/>
              <a:buAutoNum type="alphaLcPeriod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Ik zing – ik wring -  ik snij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Bij welke letters gebruiken we </a:t>
            </a:r>
            <a:r>
              <a:rPr lang="nl-NL" sz="3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apostrof</a:t>
            </a: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+s?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Noem de </a:t>
            </a:r>
            <a:r>
              <a:rPr lang="nl-NL" sz="3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meervoudsvormen</a:t>
            </a: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van de volgende </a:t>
            </a:r>
            <a:r>
              <a:rPr lang="nl-NL" sz="3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zelfstandig naamwoorden</a:t>
            </a: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lvl="1" indent="0">
              <a:buNone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A   Lolly	B  bikini   C   </a:t>
            </a:r>
            <a:r>
              <a:rPr lang="nl-NL" sz="3200" dirty="0" err="1">
                <a:latin typeface="Arial" panose="020B0604020202020204" pitchFamily="34" charset="0"/>
                <a:cs typeface="Arial" panose="020B0604020202020204" pitchFamily="34" charset="0"/>
              </a:rPr>
              <a:t>Gameboy</a:t>
            </a: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  D. paraplu</a:t>
            </a:r>
          </a:p>
          <a:p>
            <a:pPr lvl="1"/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58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A6172D-B54C-4382-9228-EFD2F5133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301" y="0"/>
            <a:ext cx="10353761" cy="1326321"/>
          </a:xfrm>
        </p:spPr>
        <p:txBody>
          <a:bodyPr/>
          <a:lstStyle/>
          <a:p>
            <a:r>
              <a:rPr lang="nl-NL" sz="3600" dirty="0">
                <a:solidFill>
                  <a:srgbClr val="FFFF00"/>
                </a:solidFill>
                <a:highlight>
                  <a:srgbClr val="800000"/>
                </a:highlight>
              </a:rPr>
              <a:t>Werkwoordelijk gezegde</a:t>
            </a:r>
            <a:endParaRPr lang="nl-NL" dirty="0">
              <a:highlight>
                <a:srgbClr val="800000"/>
              </a:highlight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503BF6-38C1-4E6B-AE21-F4EDC6FD7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795" y="1220680"/>
            <a:ext cx="11600267" cy="5637320"/>
          </a:xfrm>
        </p:spPr>
        <p:txBody>
          <a:bodyPr>
            <a:normAutofit fontScale="92500"/>
          </a:bodyPr>
          <a:lstStyle/>
          <a:p>
            <a:r>
              <a:rPr lang="nl-NL" sz="3600" b="1" dirty="0">
                <a:solidFill>
                  <a:srgbClr val="FFFF00"/>
                </a:solidFill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Het werkwoordelijk gezegde: </a:t>
            </a:r>
            <a:r>
              <a:rPr lang="nl-NL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alle werkwoorden in de zin.</a:t>
            </a:r>
          </a:p>
          <a:p>
            <a:pPr lvl="1"/>
            <a:r>
              <a:rPr lang="nl-NL" sz="3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 chauffeur </a:t>
            </a:r>
            <a:r>
              <a:rPr lang="nl-NL" sz="3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heeft </a:t>
            </a:r>
            <a:r>
              <a:rPr lang="nl-NL" sz="3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het pakketje vanmorgen </a:t>
            </a:r>
            <a:r>
              <a:rPr lang="nl-NL" sz="3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afgeleverd.</a:t>
            </a:r>
          </a:p>
          <a:p>
            <a:pPr lvl="1"/>
            <a:r>
              <a:rPr lang="nl-NL" sz="3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Bij de volgende bushalte </a:t>
            </a:r>
            <a:r>
              <a:rPr lang="nl-NL" sz="3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stap</a:t>
            </a:r>
            <a:r>
              <a:rPr lang="nl-NL" sz="3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ik </a:t>
            </a:r>
            <a:r>
              <a:rPr lang="nl-NL" sz="3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uit.</a:t>
            </a:r>
          </a:p>
          <a:p>
            <a:r>
              <a:rPr lang="nl-NL" sz="3600" b="1" dirty="0">
                <a:solidFill>
                  <a:srgbClr val="FFFF00"/>
                </a:solidFill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Werkwoordelijk gezegde </a:t>
            </a:r>
            <a:r>
              <a:rPr lang="nl-NL" sz="3600" dirty="0"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bestaat uit alle </a:t>
            </a:r>
            <a:r>
              <a:rPr lang="nl-NL" sz="3600" b="1" dirty="0">
                <a:solidFill>
                  <a:srgbClr val="FFFF00"/>
                </a:solidFill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werkwoorden </a:t>
            </a:r>
            <a:r>
              <a:rPr lang="nl-NL" sz="3600" dirty="0"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nl-NL" sz="3600" b="1" dirty="0">
                <a:solidFill>
                  <a:srgbClr val="FFFF00"/>
                </a:solidFill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voorzetsels </a:t>
            </a:r>
            <a:r>
              <a:rPr lang="nl-NL" sz="3600" dirty="0"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die bij de werkwoorden horen; </a:t>
            </a:r>
            <a:r>
              <a:rPr lang="nl-NL" sz="3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uitstappen, aanrijden, opknappen.</a:t>
            </a:r>
          </a:p>
          <a:p>
            <a:r>
              <a:rPr lang="nl-NL" sz="3600" dirty="0"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Ook </a:t>
            </a:r>
            <a:r>
              <a:rPr lang="nl-NL" sz="3600" i="1" dirty="0"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 </a:t>
            </a:r>
            <a:r>
              <a:rPr lang="nl-NL" sz="3600" dirty="0"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nl-NL" sz="3600" i="1" dirty="0"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voorzetsel + het </a:t>
            </a:r>
            <a:r>
              <a:rPr lang="nl-NL" sz="3600" dirty="0"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horen bij het </a:t>
            </a:r>
            <a:r>
              <a:rPr lang="nl-NL" sz="3600" dirty="0" err="1"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wwg</a:t>
            </a:r>
            <a:r>
              <a:rPr lang="nl-NL" sz="3600" dirty="0"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: Ik</a:t>
            </a:r>
            <a:r>
              <a:rPr lang="nl-NL" sz="3600" b="1" dirty="0">
                <a:solidFill>
                  <a:srgbClr val="FFFF00"/>
                </a:solidFill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ben </a:t>
            </a:r>
            <a:r>
              <a:rPr lang="nl-NL" sz="3600" dirty="0"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lekker </a:t>
            </a:r>
            <a:r>
              <a:rPr lang="nl-NL" sz="3600" b="1" dirty="0">
                <a:solidFill>
                  <a:srgbClr val="FFFF00"/>
                </a:solidFill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aan het gamen</a:t>
            </a:r>
            <a:r>
              <a:rPr lang="nl-NL" sz="3600" dirty="0"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Picture 2" descr="Theorie – De school voor Praktijkonderwijs De Poort">
            <a:extLst>
              <a:ext uri="{FF2B5EF4-FFF2-40B4-BE49-F238E27FC236}">
                <a16:creationId xmlns:a16="http://schemas.microsoft.com/office/drawing/2014/main" id="{96718DCC-D306-473A-8A55-E814699CC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117600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258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A6172D-B54C-4382-9228-EFD2F5133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301" y="0"/>
            <a:ext cx="10353761" cy="1326321"/>
          </a:xfrm>
        </p:spPr>
        <p:txBody>
          <a:bodyPr/>
          <a:lstStyle/>
          <a:p>
            <a:r>
              <a:rPr lang="nl-NL" sz="3600" dirty="0">
                <a:solidFill>
                  <a:srgbClr val="FFFF00"/>
                </a:solidFill>
                <a:highlight>
                  <a:srgbClr val="800000"/>
                </a:highlight>
              </a:rPr>
              <a:t>Lijdend voorwerp </a:t>
            </a:r>
            <a:endParaRPr lang="nl-NL" dirty="0">
              <a:solidFill>
                <a:srgbClr val="FFFF00"/>
              </a:solidFill>
              <a:highlight>
                <a:srgbClr val="800000"/>
              </a:highlight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503BF6-38C1-4E6B-AE21-F4EDC6FD7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795" y="1326321"/>
            <a:ext cx="12096845" cy="5637320"/>
          </a:xfrm>
        </p:spPr>
        <p:txBody>
          <a:bodyPr>
            <a:normAutofit lnSpcReduction="10000"/>
          </a:bodyPr>
          <a:lstStyle/>
          <a:p>
            <a:r>
              <a:rPr lang="nl-NL" sz="3600" b="1" dirty="0">
                <a:solidFill>
                  <a:srgbClr val="FFFF00"/>
                </a:solidFill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Lijdend voorwerp: </a:t>
            </a:r>
            <a:r>
              <a:rPr lang="nl-NL" sz="3600" dirty="0"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de persoon/dier/ding dat de handeling van het onderwerp ondergaat </a:t>
            </a:r>
            <a:r>
              <a:rPr lang="nl-NL" sz="3600" b="1" dirty="0">
                <a:solidFill>
                  <a:srgbClr val="FFFF00"/>
                </a:solidFill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‘lijdt eraan’.</a:t>
            </a:r>
            <a:br>
              <a:rPr lang="nl-NL" sz="3600" b="1" dirty="0">
                <a:solidFill>
                  <a:srgbClr val="FFFF00"/>
                </a:solidFill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3600" b="1" dirty="0">
              <a:solidFill>
                <a:srgbClr val="FFFF00"/>
              </a:solidFill>
              <a:effectLst/>
              <a:highlight>
                <a:srgbClr val="80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nl-NL" sz="3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 de markt heeft Ricardo een warme winterjas gekocht.</a:t>
            </a:r>
          </a:p>
          <a:p>
            <a:pPr lvl="1"/>
            <a:r>
              <a:rPr lang="nl-NL" sz="3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‘s Morgens vroeg laat de buurman zijn hond uit.</a:t>
            </a:r>
          </a:p>
          <a:p>
            <a:endParaRPr lang="nl-NL" sz="3600" b="1" dirty="0">
              <a:solidFill>
                <a:srgbClr val="FFFF00"/>
              </a:solidFill>
              <a:effectLst/>
              <a:highlight>
                <a:srgbClr val="80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600" dirty="0"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Vraag je af: </a:t>
            </a:r>
            <a:r>
              <a:rPr lang="nl-NL" sz="3600" b="1" dirty="0">
                <a:solidFill>
                  <a:srgbClr val="FFFF00"/>
                </a:solidFill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wie/wat  + werkwoordelijk gezegde + onderwerp.</a:t>
            </a:r>
          </a:p>
          <a:p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orie – De school voor Praktijkonderwijs De Poort">
            <a:extLst>
              <a:ext uri="{FF2B5EF4-FFF2-40B4-BE49-F238E27FC236}">
                <a16:creationId xmlns:a16="http://schemas.microsoft.com/office/drawing/2014/main" id="{96718DCC-D306-473A-8A55-E814699CC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117600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3785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A6172D-B54C-4382-9228-EFD2F5133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301" y="0"/>
            <a:ext cx="10353761" cy="1326321"/>
          </a:xfrm>
        </p:spPr>
        <p:txBody>
          <a:bodyPr/>
          <a:lstStyle/>
          <a:p>
            <a:r>
              <a:rPr lang="nl-NL" sz="3600" dirty="0">
                <a:highlight>
                  <a:srgbClr val="800000"/>
                </a:highlight>
              </a:rPr>
              <a:t>Even controleren</a:t>
            </a:r>
            <a:endParaRPr lang="nl-NL" dirty="0">
              <a:highlight>
                <a:srgbClr val="800000"/>
              </a:highlight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503BF6-38C1-4E6B-AE21-F4EDC6FD7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581" y="1507749"/>
            <a:ext cx="12096845" cy="5637320"/>
          </a:xfrm>
        </p:spPr>
        <p:txBody>
          <a:bodyPr>
            <a:normAutofit fontScale="92500"/>
          </a:bodyPr>
          <a:lstStyle/>
          <a:p>
            <a:pPr marL="742950" indent="-742950">
              <a:buFont typeface="+mj-lt"/>
              <a:buAutoNum type="arabicPeriod"/>
            </a:pPr>
            <a:r>
              <a:rPr lang="nl-NL" sz="36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Waaruit bestaat het </a:t>
            </a:r>
            <a:r>
              <a:rPr lang="nl-NL" sz="36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werkwoordelijk gezegde</a:t>
            </a:r>
            <a:r>
              <a:rPr lang="nl-NL" sz="36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6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Wat vragen we ons af om het </a:t>
            </a:r>
            <a:r>
              <a:rPr lang="nl-NL" sz="36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lijdend voorwerp </a:t>
            </a:r>
            <a:r>
              <a:rPr lang="nl-NL" sz="36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 vinden?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6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Verdeel de volgende zinnen in zinsdelen en noteer de </a:t>
            </a:r>
            <a:r>
              <a:rPr lang="nl-NL" sz="36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pv, </a:t>
            </a:r>
            <a:r>
              <a:rPr lang="nl-NL" sz="3600" b="1" dirty="0" err="1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wwg</a:t>
            </a:r>
            <a:r>
              <a:rPr lang="nl-NL" sz="36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ow en lv:</a:t>
            </a:r>
          </a:p>
          <a:p>
            <a:pPr marL="971550" lvl="1" indent="-514350">
              <a:buFont typeface="+mj-lt"/>
              <a:buAutoNum type="alphaUcPeriod"/>
            </a:pPr>
            <a:r>
              <a:rPr lang="nl-NL" sz="3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Guus heeft een mooie tekening gemaakt.</a:t>
            </a:r>
          </a:p>
          <a:p>
            <a:pPr marL="971550" lvl="1" indent="-514350">
              <a:buFont typeface="+mj-lt"/>
              <a:buAutoNum type="alphaUcPeriod"/>
            </a:pPr>
            <a:r>
              <a:rPr lang="nl-NL" sz="3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Sinds zes uur vanochtend zit Fleur haar huiswerk te maken.</a:t>
            </a:r>
          </a:p>
          <a:p>
            <a:pPr marL="971550" lvl="1" indent="-514350">
              <a:buFont typeface="+mj-lt"/>
              <a:buAutoNum type="alphaUcPeriod"/>
            </a:pPr>
            <a:r>
              <a:rPr lang="nl-NL" sz="34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Walvissen lusten graag plankton, krill en kleine visjes. </a:t>
            </a:r>
          </a:p>
          <a:p>
            <a:pPr marL="1200150" lvl="1" indent="-742950">
              <a:buFont typeface="+mj-lt"/>
              <a:buAutoNum type="arabicPeriod"/>
            </a:pPr>
            <a:endParaRPr lang="nl-NL" sz="3400" dirty="0">
              <a:highlight>
                <a:srgbClr val="80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orie – De school voor Praktijkonderwijs De Poort">
            <a:extLst>
              <a:ext uri="{FF2B5EF4-FFF2-40B4-BE49-F238E27FC236}">
                <a16:creationId xmlns:a16="http://schemas.microsoft.com/office/drawing/2014/main" id="{96718DCC-D306-473A-8A55-E814699CC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117600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7033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A6172D-B54C-4382-9228-EFD2F5133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301" y="0"/>
            <a:ext cx="10353761" cy="1326321"/>
          </a:xfrm>
        </p:spPr>
        <p:txBody>
          <a:bodyPr/>
          <a:lstStyle/>
          <a:p>
            <a:r>
              <a:rPr lang="nl-NL" sz="3600" dirty="0">
                <a:highlight>
                  <a:srgbClr val="008000"/>
                </a:highlight>
              </a:rPr>
              <a:t>Antwoorden</a:t>
            </a:r>
            <a:endParaRPr lang="nl-NL" dirty="0">
              <a:highlight>
                <a:srgbClr val="008000"/>
              </a:highlight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503BF6-38C1-4E6B-AE21-F4EDC6FD7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07749"/>
            <a:ext cx="12334427" cy="563732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nl-NL" sz="3600" dirty="0">
                <a:highlight>
                  <a:srgbClr val="008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Alle werkwoorden in de zin. 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600" dirty="0">
                <a:highlight>
                  <a:srgbClr val="008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Wie/Wat + </a:t>
            </a:r>
            <a:r>
              <a:rPr lang="nl-NL" sz="3600" dirty="0" err="1">
                <a:highlight>
                  <a:srgbClr val="008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wwg</a:t>
            </a:r>
            <a:r>
              <a:rPr lang="nl-NL" sz="3600" dirty="0">
                <a:highlight>
                  <a:srgbClr val="008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+ ow</a:t>
            </a:r>
          </a:p>
          <a:p>
            <a:pPr marL="971550" lvl="1" indent="-514350">
              <a:buFont typeface="+mj-lt"/>
              <a:buAutoNum type="alphaUcPeriod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Guus l  heeft l  een mooie tekening  l gemaakt.</a:t>
            </a:r>
            <a:b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 Ow        pv                 lv                       </a:t>
            </a:r>
            <a:r>
              <a:rPr lang="nl-NL" sz="3200" dirty="0" err="1">
                <a:latin typeface="Arial" panose="020B0604020202020204" pitchFamily="34" charset="0"/>
                <a:cs typeface="Arial" panose="020B0604020202020204" pitchFamily="34" charset="0"/>
              </a:rPr>
              <a:t>wwg</a:t>
            </a: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>
              <a:buFont typeface="+mj-lt"/>
              <a:buAutoNum type="alphaUcPeriod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Sinds zes uur vanochtend l  zit l  Fleur l  haar huiswerk l  te maken.</a:t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Pv     ow             lv                     </a:t>
            </a:r>
            <a:r>
              <a:rPr lang="nl-NL" sz="2800" dirty="0" err="1">
                <a:latin typeface="Arial" panose="020B0604020202020204" pitchFamily="34" charset="0"/>
                <a:cs typeface="Arial" panose="020B0604020202020204" pitchFamily="34" charset="0"/>
              </a:rPr>
              <a:t>wwg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>
              <a:buFont typeface="+mj-lt"/>
              <a:buAutoNum type="alphaUcPeriod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Walvissen l  lusten l  graag l  plankton, krill en kleine visjes. </a:t>
            </a:r>
            <a:b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  Ow           pv/</a:t>
            </a:r>
            <a:r>
              <a:rPr lang="nl-NL" sz="3200" dirty="0" err="1">
                <a:latin typeface="Arial" panose="020B0604020202020204" pitchFamily="34" charset="0"/>
                <a:cs typeface="Arial" panose="020B0604020202020204" pitchFamily="34" charset="0"/>
              </a:rPr>
              <a:t>wwg</a:t>
            </a: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lv</a:t>
            </a:r>
          </a:p>
          <a:p>
            <a:pPr marL="1200150" lvl="1" indent="-742950">
              <a:buFont typeface="+mj-lt"/>
              <a:buAutoNum type="arabicPeriod"/>
            </a:pPr>
            <a:endParaRPr lang="nl-NL" sz="3400" dirty="0">
              <a:highlight>
                <a:srgbClr val="80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orie – De school voor Praktijkonderwijs De Poort">
            <a:extLst>
              <a:ext uri="{FF2B5EF4-FFF2-40B4-BE49-F238E27FC236}">
                <a16:creationId xmlns:a16="http://schemas.microsoft.com/office/drawing/2014/main" id="{96718DCC-D306-473A-8A55-E814699CC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117600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4223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A6172D-B54C-4382-9228-EFD2F5133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301" y="-177800"/>
            <a:ext cx="10353761" cy="1326321"/>
          </a:xfrm>
        </p:spPr>
        <p:txBody>
          <a:bodyPr/>
          <a:lstStyle/>
          <a:p>
            <a:r>
              <a:rPr lang="nl-NL" sz="3600" dirty="0">
                <a:highlight>
                  <a:srgbClr val="800000"/>
                </a:highlight>
              </a:rPr>
              <a:t>Controlevragen</a:t>
            </a:r>
            <a:endParaRPr lang="nl-NL" dirty="0">
              <a:highlight>
                <a:srgbClr val="800000"/>
              </a:highlight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503BF6-38C1-4E6B-AE21-F4EDC6FD7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581" y="1034221"/>
            <a:ext cx="12096845" cy="5823779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nl-NL" sz="36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Waaruit bestaat het </a:t>
            </a:r>
            <a:r>
              <a:rPr lang="nl-NL" sz="36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werkwoordelijk gezegde</a:t>
            </a:r>
            <a:r>
              <a:rPr lang="nl-NL" sz="36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6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Wat vragen we ons af om het </a:t>
            </a:r>
            <a:r>
              <a:rPr lang="nl-NL" sz="36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lijdend voorwerp </a:t>
            </a:r>
            <a:r>
              <a:rPr lang="nl-NL" sz="36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 vinden?</a:t>
            </a:r>
          </a:p>
          <a:p>
            <a:pPr marL="742950" indent="-742950">
              <a:buFont typeface="+mj-lt"/>
              <a:buAutoNum type="arabicPeriod"/>
            </a:pPr>
            <a:r>
              <a:rPr lang="nl-NL" sz="3200" dirty="0"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Verdeel de volgende zinnen in zinsdelen en noteer de </a:t>
            </a:r>
            <a:r>
              <a:rPr lang="nl-NL" sz="3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pv, </a:t>
            </a:r>
            <a:r>
              <a:rPr lang="nl-NL" sz="3200" b="1" dirty="0" err="1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wwg</a:t>
            </a:r>
            <a:r>
              <a:rPr lang="nl-NL" sz="3200" b="1" dirty="0">
                <a:solidFill>
                  <a:srgbClr val="FFFF00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ow en lv:</a:t>
            </a:r>
          </a:p>
          <a:p>
            <a:pPr marL="971550" lvl="1" indent="-514350">
              <a:buFont typeface="+mj-lt"/>
              <a:buAutoNum type="alphaUcPeriod"/>
            </a:pPr>
            <a:r>
              <a:rPr lang="nl-NL" sz="3400" dirty="0">
                <a:latin typeface="Arial" panose="020B0604020202020204" pitchFamily="34" charset="0"/>
                <a:cs typeface="Arial" panose="020B0604020202020204" pitchFamily="34" charset="0"/>
              </a:rPr>
              <a:t>Sarah </a:t>
            </a:r>
            <a:r>
              <a:rPr lang="nl-NL" sz="3400">
                <a:latin typeface="Arial" panose="020B0604020202020204" pitchFamily="34" charset="0"/>
                <a:cs typeface="Arial" panose="020B0604020202020204" pitchFamily="34" charset="0"/>
              </a:rPr>
              <a:t>heeft haar oma bij Schiphol opgehaald.</a:t>
            </a:r>
            <a:endParaRPr lang="nl-NL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>
              <a:buFont typeface="+mj-lt"/>
              <a:buAutoNum type="alphaUcPeriod"/>
            </a:pPr>
            <a:r>
              <a:rPr lang="nl-NL" sz="3400" dirty="0">
                <a:latin typeface="Arial" panose="020B0604020202020204" pitchFamily="34" charset="0"/>
                <a:cs typeface="Arial" panose="020B0604020202020204" pitchFamily="34" charset="0"/>
              </a:rPr>
              <a:t>Gisteren hebben Daniëlle en Patrick flessen wijn, rum en frisdrank gekocht. </a:t>
            </a:r>
          </a:p>
          <a:p>
            <a:pPr marL="971550" lvl="1" indent="-514350">
              <a:buFont typeface="+mj-lt"/>
              <a:buAutoNum type="alphaUcPeriod"/>
            </a:pPr>
            <a:r>
              <a:rPr lang="nl-NL" sz="3400" dirty="0">
                <a:latin typeface="Arial" panose="020B0604020202020204" pitchFamily="34" charset="0"/>
                <a:cs typeface="Arial" panose="020B0604020202020204" pitchFamily="34" charset="0"/>
              </a:rPr>
              <a:t>Vanaf mijn zesde zat ik al dagen videogames te spelen.</a:t>
            </a:r>
          </a:p>
          <a:p>
            <a:pPr marL="971550" lvl="1" indent="-514350">
              <a:buFont typeface="+mj-lt"/>
              <a:buAutoNum type="alphaUcPeriod"/>
            </a:pPr>
            <a:endParaRPr lang="nl-NL" sz="3400" dirty="0">
              <a:highlight>
                <a:srgbClr val="80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9061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Damast</Template>
  <TotalTime>34557</TotalTime>
  <Words>2193</Words>
  <Application>Microsoft Office PowerPoint</Application>
  <PresentationFormat>Breedbeeld</PresentationFormat>
  <Paragraphs>232</Paragraphs>
  <Slides>40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40</vt:i4>
      </vt:variant>
    </vt:vector>
  </HeadingPairs>
  <TitlesOfParts>
    <vt:vector size="44" baseType="lpstr">
      <vt:lpstr>Arial</vt:lpstr>
      <vt:lpstr>Bookman Old Style</vt:lpstr>
      <vt:lpstr>Rockwell</vt:lpstr>
      <vt:lpstr>Damask</vt:lpstr>
      <vt:lpstr>In de plenda</vt:lpstr>
      <vt:lpstr>Even herhalen</vt:lpstr>
      <vt:lpstr>De lesdoelen: na deze les kan je</vt:lpstr>
      <vt:lpstr>Theorie:   Werkwoordelijk gezegde  en  lijdend voorwerp</vt:lpstr>
      <vt:lpstr>Werkwoordelijk gezegde</vt:lpstr>
      <vt:lpstr>Lijdend voorwerp </vt:lpstr>
      <vt:lpstr>Even controleren</vt:lpstr>
      <vt:lpstr>Antwoorden</vt:lpstr>
      <vt:lpstr>Controlevragen</vt:lpstr>
      <vt:lpstr>PowerPoint-presentatie</vt:lpstr>
      <vt:lpstr>Even herhalen</vt:lpstr>
      <vt:lpstr>De lesdoelen: na deze les kan je</vt:lpstr>
      <vt:lpstr>Controlevragen</vt:lpstr>
      <vt:lpstr>PowerPoint-presentatie</vt:lpstr>
      <vt:lpstr>Even herhalen</vt:lpstr>
      <vt:lpstr>De lesdoelen: na deze les kan je</vt:lpstr>
      <vt:lpstr>Controlevragen</vt:lpstr>
      <vt:lpstr>PowerPoint-presentatie</vt:lpstr>
      <vt:lpstr>Even herhalen</vt:lpstr>
      <vt:lpstr>De lesdoelen: na deze les kan je</vt:lpstr>
      <vt:lpstr>Grammatica:  Zinsontleding en woordsoort benoeming.</vt:lpstr>
      <vt:lpstr>Kiezen: </vt:lpstr>
      <vt:lpstr>Theorie:  bijvoeglijk naamwoord en  voorzetsels</vt:lpstr>
      <vt:lpstr>Bijvoeglijk naamwoord (blz. 119)</vt:lpstr>
      <vt:lpstr>voorzetsels (blz. 121)</vt:lpstr>
      <vt:lpstr>Even controleren</vt:lpstr>
      <vt:lpstr>Antwoorden</vt:lpstr>
      <vt:lpstr>De lesdoelen: na deze les kan je</vt:lpstr>
      <vt:lpstr>Controlevragen</vt:lpstr>
      <vt:lpstr>Spelling </vt:lpstr>
      <vt:lpstr>Even herhalen</vt:lpstr>
      <vt:lpstr>In de plenda</vt:lpstr>
      <vt:lpstr>De lesdoelen: na deze les kan je</vt:lpstr>
      <vt:lpstr>Theorie:  sterke werkwoorden in de verleden tijd + meervoudsvormen</vt:lpstr>
      <vt:lpstr>)</vt:lpstr>
      <vt:lpstr>)</vt:lpstr>
      <vt:lpstr>Even controleren</vt:lpstr>
      <vt:lpstr>Antwoorden</vt:lpstr>
      <vt:lpstr>De lesdoelen: na deze les kan je</vt:lpstr>
      <vt:lpstr>Controlevragen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Mh1b Paragraaf 4.4 24-03-2021</dc:title>
  <dc:creator>ferry vd horst</dc:creator>
  <cp:lastModifiedBy>Ferry van der Horst (0960685)</cp:lastModifiedBy>
  <cp:revision>274</cp:revision>
  <dcterms:created xsi:type="dcterms:W3CDTF">2021-03-18T08:49:05Z</dcterms:created>
  <dcterms:modified xsi:type="dcterms:W3CDTF">2023-11-19T16:28:20Z</dcterms:modified>
</cp:coreProperties>
</file>